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404664"/>
            <a:ext cx="8352928" cy="923330"/>
          </a:xfrm>
          <a:prstGeom prst="rect">
            <a:avLst/>
          </a:prstGeom>
        </p:spPr>
        <p:txBody>
          <a:bodyPr wrap="square">
            <a:spAutoFit/>
          </a:bodyPr>
          <a:lstStyle/>
          <a:p>
            <a:r>
              <a:rPr lang="tr-TR"/>
              <a:t>DYS içinde ya da DYS dışında yer alan bir kuruma ya da kişiye evrak gönderileceği zaman yeni bir evrak üretilir. Bunun için “Giden Evrak Oluşturma ve Akış Başlatma” ekranı kullanılır. Ekranı açmak için menüden seçim yapılır.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5544616" cy="1909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ikdörtgen 5"/>
          <p:cNvSpPr/>
          <p:nvPr/>
        </p:nvSpPr>
        <p:spPr>
          <a:xfrm>
            <a:off x="2411760" y="3501008"/>
            <a:ext cx="6408712" cy="1754326"/>
          </a:xfrm>
          <a:prstGeom prst="rect">
            <a:avLst/>
          </a:prstGeom>
        </p:spPr>
        <p:txBody>
          <a:bodyPr wrap="square">
            <a:spAutoFit/>
          </a:bodyPr>
          <a:lstStyle/>
          <a:p>
            <a:r>
              <a:rPr lang="tr-TR" i="1" smtClean="0"/>
              <a:t>Giden evrak oluşturma işlemleri </a:t>
            </a:r>
          </a:p>
          <a:p>
            <a:pPr marL="285750" indent="-285750">
              <a:buFont typeface="Arial" panose="020B0604020202020204" pitchFamily="34" charset="0"/>
              <a:buChar char="•"/>
            </a:pPr>
            <a:r>
              <a:rPr lang="tr-TR" i="1" smtClean="0"/>
              <a:t>Müdür</a:t>
            </a:r>
          </a:p>
          <a:p>
            <a:pPr marL="285750" indent="-285750">
              <a:buFont typeface="Arial" panose="020B0604020202020204" pitchFamily="34" charset="0"/>
              <a:buChar char="•"/>
            </a:pPr>
            <a:r>
              <a:rPr lang="tr-TR" i="1" smtClean="0"/>
              <a:t>Müdürbaşyardımcı</a:t>
            </a:r>
          </a:p>
          <a:p>
            <a:pPr marL="285750" indent="-285750">
              <a:buFont typeface="Arial" panose="020B0604020202020204" pitchFamily="34" charset="0"/>
              <a:buChar char="•"/>
            </a:pPr>
            <a:r>
              <a:rPr lang="tr-TR" i="1" smtClean="0"/>
              <a:t>Müdür yardımcısı</a:t>
            </a:r>
          </a:p>
          <a:p>
            <a:pPr marL="285750" indent="-285750">
              <a:buFont typeface="Arial" panose="020B0604020202020204" pitchFamily="34" charset="0"/>
              <a:buChar char="•"/>
            </a:pPr>
            <a:r>
              <a:rPr lang="tr-TR" i="1" smtClean="0"/>
              <a:t>Memur</a:t>
            </a:r>
            <a:endParaRPr lang="tr-TR" i="1"/>
          </a:p>
          <a:p>
            <a:r>
              <a:rPr lang="tr-TR" i="1" smtClean="0"/>
              <a:t>Rollerinden yapılabilir.</a:t>
            </a:r>
            <a:endParaRPr lang="tr-TR" i="1"/>
          </a:p>
        </p:txBody>
      </p:sp>
      <p:sp>
        <p:nvSpPr>
          <p:cNvPr id="7" name="Komut Düğmesi: Bilgi 6">
            <a:hlinkClick r:id="" action="ppaction://noaction" highlightClick="1"/>
          </p:cNvPr>
          <p:cNvSpPr/>
          <p:nvPr/>
        </p:nvSpPr>
        <p:spPr>
          <a:xfrm>
            <a:off x="1907704" y="3645024"/>
            <a:ext cx="427464" cy="432048"/>
          </a:xfrm>
          <a:prstGeom prst="actionButtonInformati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17537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1477328"/>
          </a:xfrm>
          <a:prstGeom prst="rect">
            <a:avLst/>
          </a:prstGeom>
          <a:noFill/>
        </p:spPr>
        <p:txBody>
          <a:bodyPr wrap="square" rtlCol="0">
            <a:spAutoFit/>
          </a:bodyPr>
          <a:lstStyle/>
          <a:p>
            <a:r>
              <a:rPr lang="tr-TR"/>
              <a:t>“DYS İçi Evrak Gönderim” seçilince açılan pencerede birimin adı veya bir kısmı yazılarak "Sorgula" butonuna basılır. Bilinmiyorsa sadece "Sorgula" butonuna basılır. Ağaç yapısı şeklinde gelen birimler arasından evrakın gideceği birimi seçilir ve "Ekle" butonuna basılır. Seçilen birim tabloda görüntülendikten sonra "Tamam" butonuna basılır. </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2026008"/>
            <a:ext cx="5509391" cy="4499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ağ Ok 6"/>
          <p:cNvSpPr/>
          <p:nvPr/>
        </p:nvSpPr>
        <p:spPr>
          <a:xfrm rot="14691342">
            <a:off x="3496818" y="5645672"/>
            <a:ext cx="864096" cy="57606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740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923330"/>
          </a:xfrm>
          <a:prstGeom prst="rect">
            <a:avLst/>
          </a:prstGeom>
          <a:noFill/>
        </p:spPr>
        <p:txBody>
          <a:bodyPr wrap="square" rtlCol="0">
            <a:spAutoFit/>
          </a:bodyPr>
          <a:lstStyle/>
          <a:p>
            <a:r>
              <a:rPr lang="tr-TR"/>
              <a:t>DYS dışında yer alan kurum ve kişilere evrak göndermek için “DYS Dışı Evrak Gönderim” seçilirse aşağıdaki pencere açılır. Bu pencerede kişi/kurum ve adres bilgileri girilir. Aşağıda kurum bilgisi girildiği gibi kişi ve adres bilgileri de girilebilir. </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00" y="1489919"/>
            <a:ext cx="5981700"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395536" y="3933056"/>
            <a:ext cx="8208912" cy="369332"/>
          </a:xfrm>
          <a:prstGeom prst="rect">
            <a:avLst/>
          </a:prstGeom>
        </p:spPr>
        <p:txBody>
          <a:bodyPr wrap="square">
            <a:spAutoFit/>
          </a:bodyPr>
          <a:lstStyle/>
          <a:p>
            <a:r>
              <a:rPr lang="tr-TR"/>
              <a:t>Dağıtım yerleri seçimleri tamamlandıktan sonra dağıtım listesi penceresinde görülür. </a:t>
            </a: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429" y="4302388"/>
            <a:ext cx="2931368" cy="2354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2946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369332"/>
          </a:xfrm>
          <a:prstGeom prst="rect">
            <a:avLst/>
          </a:prstGeom>
          <a:noFill/>
        </p:spPr>
        <p:txBody>
          <a:bodyPr wrap="square" rtlCol="0">
            <a:spAutoFit/>
          </a:bodyPr>
          <a:lstStyle/>
          <a:p>
            <a:r>
              <a:rPr lang="tr-TR"/>
              <a:t>“Tamam” butonuna tıklanınca seçili birimler ana ekranda görüntülenir. </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80728"/>
            <a:ext cx="8028384" cy="1610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0201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646331"/>
          </a:xfrm>
          <a:prstGeom prst="rect">
            <a:avLst/>
          </a:prstGeom>
          <a:noFill/>
        </p:spPr>
        <p:txBody>
          <a:bodyPr wrap="square" rtlCol="0">
            <a:spAutoFit/>
          </a:bodyPr>
          <a:lstStyle/>
          <a:p>
            <a:r>
              <a:rPr lang="tr-TR"/>
              <a:t>Sıradaki aşama bu evrakı onaylayacak kişilerin seçilmesidir. Bunun için “Onay Listesi Düzenle” butonuna tıklanır. </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53" y="1268760"/>
            <a:ext cx="8316416" cy="1400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418753" y="2782669"/>
            <a:ext cx="8316416" cy="369332"/>
          </a:xfrm>
          <a:prstGeom prst="rect">
            <a:avLst/>
          </a:prstGeom>
        </p:spPr>
        <p:txBody>
          <a:bodyPr wrap="square">
            <a:spAutoFit/>
          </a:bodyPr>
          <a:lstStyle/>
          <a:p>
            <a:r>
              <a:rPr lang="tr-TR"/>
              <a:t>Açılan pencerede sırası ile onay yapacak kişiler seçilir. </a:t>
            </a:r>
          </a:p>
        </p:txBody>
      </p:sp>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457" y="3182833"/>
            <a:ext cx="4995639" cy="3330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ikdörtgen 4"/>
          <p:cNvSpPr/>
          <p:nvPr/>
        </p:nvSpPr>
        <p:spPr>
          <a:xfrm>
            <a:off x="5652120" y="3182833"/>
            <a:ext cx="3240360" cy="3416320"/>
          </a:xfrm>
          <a:prstGeom prst="rect">
            <a:avLst/>
          </a:prstGeom>
        </p:spPr>
        <p:txBody>
          <a:bodyPr wrap="square">
            <a:spAutoFit/>
          </a:bodyPr>
          <a:lstStyle/>
          <a:p>
            <a:r>
              <a:rPr lang="tr-TR"/>
              <a:t>Eğer farklı bir birimde bulunan bir personelden koordine paraf (onay) alınacaksa “Dış Birim” butonu tıklanır. Oradan ilgili birim seçilir. Daha sonra kişi seçilerek onay listesine katılır. Kapat butonuna tıklanır. Bu pencerede elenmiş kişilerin yerleri istenirse isim üzerinde sağ tıklayarak “Yukarı” ve “Aşağı” komutları verilerek değiştirilebilir. </a:t>
            </a:r>
          </a:p>
        </p:txBody>
      </p:sp>
    </p:spTree>
    <p:extLst>
      <p:ext uri="{BB962C8B-B14F-4D97-AF65-F5344CB8AC3E}">
        <p14:creationId xmlns:p14="http://schemas.microsoft.com/office/powerpoint/2010/main" val="714217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369332"/>
          </a:xfrm>
          <a:prstGeom prst="rect">
            <a:avLst/>
          </a:prstGeom>
          <a:noFill/>
        </p:spPr>
        <p:txBody>
          <a:bodyPr wrap="square" rtlCol="0">
            <a:spAutoFit/>
          </a:bodyPr>
          <a:lstStyle/>
          <a:p>
            <a:r>
              <a:rPr lang="tr-TR" smtClean="0"/>
              <a:t>Hazırlanan onay listesi aşağıdaki gibi görünecektir.</a:t>
            </a:r>
            <a:endParaRPr lang="tr-T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33331"/>
            <a:ext cx="8028384" cy="17112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3036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1200329"/>
          </a:xfrm>
          <a:prstGeom prst="rect">
            <a:avLst/>
          </a:prstGeom>
          <a:noFill/>
        </p:spPr>
        <p:txBody>
          <a:bodyPr wrap="square" rtlCol="0">
            <a:spAutoFit/>
          </a:bodyPr>
          <a:lstStyle/>
          <a:p>
            <a:r>
              <a:rPr lang="tr-TR" smtClean="0"/>
              <a:t>Sıradaki işlem Evrakın </a:t>
            </a:r>
            <a:r>
              <a:rPr lang="tr-TR"/>
              <a:t>kaydedilmesi ve Onaya sunulması işlemidir. </a:t>
            </a:r>
            <a:endParaRPr lang="tr-TR" smtClean="0"/>
          </a:p>
          <a:p>
            <a:r>
              <a:rPr lang="tr-TR" smtClean="0"/>
              <a:t>Ayrıca </a:t>
            </a:r>
            <a:r>
              <a:rPr lang="tr-TR"/>
              <a:t>istenirse oluşturulan evrak için “Not Girişi” butonuna tıklandıktan sonra not da yazılabilir. </a:t>
            </a:r>
          </a:p>
          <a:p>
            <a:r>
              <a:rPr lang="tr-TR"/>
              <a:t>Evrakı kaydetmek için “Evrakı Kaydet” butonuna tıkanır. </a:t>
            </a:r>
          </a:p>
        </p:txBody>
      </p:sp>
      <p:pic>
        <p:nvPicPr>
          <p:cNvPr id="1536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
          <a:stretch/>
        </p:blipFill>
        <p:spPr bwMode="auto">
          <a:xfrm>
            <a:off x="176089" y="1844824"/>
            <a:ext cx="8640960" cy="109716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40" y="3212976"/>
            <a:ext cx="382905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ağ Ok 5"/>
          <p:cNvSpPr/>
          <p:nvPr/>
        </p:nvSpPr>
        <p:spPr>
          <a:xfrm rot="5400000">
            <a:off x="539552" y="2924944"/>
            <a:ext cx="864096" cy="57606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a:p>
        </p:txBody>
      </p:sp>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7049" y="3155826"/>
            <a:ext cx="38100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ağ Ok 7"/>
          <p:cNvSpPr/>
          <p:nvPr/>
        </p:nvSpPr>
        <p:spPr>
          <a:xfrm>
            <a:off x="4076328" y="3861048"/>
            <a:ext cx="864096" cy="57606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96038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646331"/>
          </a:xfrm>
          <a:prstGeom prst="rect">
            <a:avLst/>
          </a:prstGeom>
          <a:noFill/>
        </p:spPr>
        <p:txBody>
          <a:bodyPr wrap="square" rtlCol="0">
            <a:spAutoFit/>
          </a:bodyPr>
          <a:lstStyle/>
          <a:p>
            <a:r>
              <a:rPr lang="tr-TR"/>
              <a:t>Daha önce pasif olan “Evrakı Onaya Sun” butonu artık aktif olmuştur. Evrakın onaylayacak makamlara gitmesi için “Evrakı Onaya Sun” butonuna tıklanır. </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7818854" cy="367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2411760" y="2060848"/>
            <a:ext cx="3462294" cy="369332"/>
          </a:xfrm>
          <a:prstGeom prst="rect">
            <a:avLst/>
          </a:prstGeom>
        </p:spPr>
        <p:txBody>
          <a:bodyPr wrap="none">
            <a:spAutoFit/>
          </a:bodyPr>
          <a:lstStyle/>
          <a:p>
            <a:r>
              <a:rPr lang="tr-TR"/>
              <a:t>Artık evrak onay sürecine girmiştir. </a:t>
            </a:r>
          </a:p>
        </p:txBody>
      </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461806"/>
            <a:ext cx="3781425"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872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7560840" cy="923330"/>
          </a:xfrm>
          <a:prstGeom prst="rect">
            <a:avLst/>
          </a:prstGeom>
          <a:noFill/>
        </p:spPr>
        <p:txBody>
          <a:bodyPr wrap="square" rtlCol="0">
            <a:spAutoFit/>
          </a:bodyPr>
          <a:lstStyle/>
          <a:p>
            <a:r>
              <a:rPr lang="tr-TR"/>
              <a:t>Normal bir evrak oluşturmak için Şablon bölümünden uygun yazı türü seçilir. Normal bir yazı için “Yazışma” türü seçilir. Eğer evrakınız "Olur Yazısı" </a:t>
            </a:r>
            <a:r>
              <a:rPr lang="tr-TR" smtClean="0"/>
              <a:t>ise </a:t>
            </a:r>
            <a:r>
              <a:rPr lang="tr-TR"/>
              <a:t>kelime işlemci bu </a:t>
            </a:r>
            <a:r>
              <a:rPr lang="tr-TR" smtClean="0"/>
              <a:t>türe </a:t>
            </a:r>
            <a:r>
              <a:rPr lang="tr-TR"/>
              <a:t>uygun bir şablon açacaktır.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6657975"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395536" y="3861048"/>
            <a:ext cx="7560840" cy="369332"/>
          </a:xfrm>
          <a:prstGeom prst="rect">
            <a:avLst/>
          </a:prstGeom>
        </p:spPr>
        <p:txBody>
          <a:bodyPr wrap="square">
            <a:spAutoFit/>
          </a:bodyPr>
          <a:lstStyle/>
          <a:p>
            <a:r>
              <a:rPr lang="tr-TR"/>
              <a:t>Yazışma seçilir ve “Kelime İşlemciyi Aç” butonuna tıklanır. Editör açılır. </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834" y="4365104"/>
            <a:ext cx="7086600"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247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7848872" cy="1477328"/>
          </a:xfrm>
          <a:prstGeom prst="rect">
            <a:avLst/>
          </a:prstGeom>
          <a:noFill/>
        </p:spPr>
        <p:txBody>
          <a:bodyPr wrap="square" rtlCol="0">
            <a:spAutoFit/>
          </a:bodyPr>
          <a:lstStyle/>
          <a:p>
            <a:r>
              <a:rPr lang="tr-TR"/>
              <a:t>Burada düzenlenmek istenen evrakın metin kısmı “Resmi Yazışma Kuralları Yönetmeliği”ne göre uygun biçimde doldurulur. Bu pencerede &lt;…&gt; şeklinde görülen kısımlara kesinlikle müdahale edilmemelidir. </a:t>
            </a:r>
            <a:endParaRPr lang="tr-TR" smtClean="0"/>
          </a:p>
          <a:p>
            <a:r>
              <a:rPr lang="tr-TR" smtClean="0"/>
              <a:t>Çünkü </a:t>
            </a:r>
            <a:r>
              <a:rPr lang="tr-TR"/>
              <a:t>bu kısımlar onay süreci bittiği zaman sistem tarafından otomatik olarak doldurulacaktır. </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88" y="1960950"/>
            <a:ext cx="7044580" cy="4174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ikdörtgen 2"/>
          <p:cNvSpPr/>
          <p:nvPr/>
        </p:nvSpPr>
        <p:spPr>
          <a:xfrm>
            <a:off x="420688" y="6135798"/>
            <a:ext cx="7391672" cy="646331"/>
          </a:xfrm>
          <a:prstGeom prst="rect">
            <a:avLst/>
          </a:prstGeom>
        </p:spPr>
        <p:txBody>
          <a:bodyPr wrap="square">
            <a:spAutoFit/>
          </a:bodyPr>
          <a:lstStyle/>
          <a:p>
            <a:r>
              <a:rPr lang="tr-TR"/>
              <a:t>Evrakı onaylayacak makam, ilgi, ekler, dağıtım yerleri ve iletişim bilgileri unutulmamalıdır. </a:t>
            </a:r>
          </a:p>
        </p:txBody>
      </p:sp>
    </p:spTree>
    <p:extLst>
      <p:ext uri="{BB962C8B-B14F-4D97-AF65-F5344CB8AC3E}">
        <p14:creationId xmlns:p14="http://schemas.microsoft.com/office/powerpoint/2010/main" val="355988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1200329"/>
          </a:xfrm>
          <a:prstGeom prst="rect">
            <a:avLst/>
          </a:prstGeom>
          <a:noFill/>
        </p:spPr>
        <p:txBody>
          <a:bodyPr wrap="square" rtlCol="0">
            <a:spAutoFit/>
          </a:bodyPr>
          <a:lstStyle/>
          <a:p>
            <a:r>
              <a:rPr lang="tr-TR"/>
              <a:t>Metin yazılır uygun şekilde doldurulur. Belgenin alt kısmında yer alan </a:t>
            </a:r>
            <a:r>
              <a:rPr lang="tr-TR" smtClean="0"/>
              <a:t>iletişim </a:t>
            </a:r>
            <a:r>
              <a:rPr lang="tr-TR"/>
              <a:t>(antet) kısmı da uygun şekilde doldurulduktan sonra bu e-imza ile imzalanır. </a:t>
            </a:r>
            <a:endParaRPr lang="tr-TR" smtClean="0"/>
          </a:p>
          <a:p>
            <a:r>
              <a:rPr lang="tr-TR"/>
              <a:t>Evrak imzalamak için 1 nolu alanda ya da Araçlar Menüsü altında yer alan 2 nolu alanda yer alan butona tıklanır. İstenirse F7 </a:t>
            </a:r>
            <a:r>
              <a:rPr lang="tr-TR" smtClean="0"/>
              <a:t>klavye tuşu da kullanılabilir. </a:t>
            </a:r>
            <a:endParaRPr lang="tr-T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959" y="1749009"/>
            <a:ext cx="756285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789040"/>
            <a:ext cx="1971675" cy="109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509" y="4911253"/>
            <a:ext cx="7143750"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ağ Ok 6"/>
          <p:cNvSpPr/>
          <p:nvPr/>
        </p:nvSpPr>
        <p:spPr>
          <a:xfrm rot="19355070">
            <a:off x="5306183" y="5645673"/>
            <a:ext cx="864096" cy="57606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a:p>
        </p:txBody>
      </p:sp>
      <p:sp>
        <p:nvSpPr>
          <p:cNvPr id="3" name="Dikdörtgen 2"/>
          <p:cNvSpPr/>
          <p:nvPr/>
        </p:nvSpPr>
        <p:spPr>
          <a:xfrm>
            <a:off x="3164260" y="6211669"/>
            <a:ext cx="4572000" cy="646331"/>
          </a:xfrm>
          <a:prstGeom prst="rect">
            <a:avLst/>
          </a:prstGeom>
        </p:spPr>
        <p:txBody>
          <a:bodyPr>
            <a:spAutoFit/>
          </a:bodyPr>
          <a:lstStyle/>
          <a:p>
            <a:r>
              <a:rPr lang="tr-TR"/>
              <a:t>İmza sembolü görülür. Bu ekran kapatılır ve ana ekrana dönülür. </a:t>
            </a:r>
          </a:p>
        </p:txBody>
      </p:sp>
    </p:spTree>
    <p:extLst>
      <p:ext uri="{BB962C8B-B14F-4D97-AF65-F5344CB8AC3E}">
        <p14:creationId xmlns:p14="http://schemas.microsoft.com/office/powerpoint/2010/main" val="83669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646331"/>
          </a:xfrm>
          <a:prstGeom prst="rect">
            <a:avLst/>
          </a:prstGeom>
          <a:noFill/>
        </p:spPr>
        <p:txBody>
          <a:bodyPr wrap="square" rtlCol="0">
            <a:spAutoFit/>
          </a:bodyPr>
          <a:lstStyle/>
          <a:p>
            <a:r>
              <a:rPr lang="tr-TR" smtClean="0"/>
              <a:t>Sırada </a:t>
            </a:r>
            <a:r>
              <a:rPr lang="tr-TR"/>
              <a:t>evrakın üstveri bilgilerinin girilmesi gelmektedir. </a:t>
            </a:r>
          </a:p>
          <a:p>
            <a:r>
              <a:rPr lang="tr-TR"/>
              <a:t>Evrakın Standart Dosya Planını seçmek için “Dosya Seç” tıklanır.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34679"/>
            <a:ext cx="8136904"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Dikdörtgen 7"/>
          <p:cNvSpPr/>
          <p:nvPr/>
        </p:nvSpPr>
        <p:spPr>
          <a:xfrm>
            <a:off x="466800" y="2924944"/>
            <a:ext cx="8137648" cy="646331"/>
          </a:xfrm>
          <a:prstGeom prst="rect">
            <a:avLst/>
          </a:prstGeom>
        </p:spPr>
        <p:txBody>
          <a:bodyPr wrap="square">
            <a:spAutoFit/>
          </a:bodyPr>
          <a:lstStyle/>
          <a:p>
            <a:r>
              <a:rPr lang="tr-TR"/>
              <a:t>Açılan pencereden arama istenirse </a:t>
            </a:r>
            <a:r>
              <a:rPr lang="tr-TR" smtClean="0"/>
              <a:t>arama </a:t>
            </a:r>
            <a:r>
              <a:rPr lang="tr-TR"/>
              <a:t>kriterlerini de kullanarak SDP seçilir ve “Tamam” butonuna tıklanır. </a:t>
            </a: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28" y="3571274"/>
            <a:ext cx="2926254" cy="2954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328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369332"/>
          </a:xfrm>
          <a:prstGeom prst="rect">
            <a:avLst/>
          </a:prstGeom>
          <a:noFill/>
        </p:spPr>
        <p:txBody>
          <a:bodyPr wrap="square" rtlCol="0">
            <a:spAutoFit/>
          </a:bodyPr>
          <a:lstStyle/>
          <a:p>
            <a:r>
              <a:rPr lang="tr-TR"/>
              <a:t>Eklenen SDP aşağıdaki gibi gösterilir. Bir tane SDP seçimi zorunludur.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511" y="938203"/>
            <a:ext cx="798195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376511" y="2276872"/>
            <a:ext cx="7981950" cy="369332"/>
          </a:xfrm>
          <a:prstGeom prst="rect">
            <a:avLst/>
          </a:prstGeom>
        </p:spPr>
        <p:txBody>
          <a:bodyPr wrap="square">
            <a:spAutoFit/>
          </a:bodyPr>
          <a:lstStyle/>
          <a:p>
            <a:r>
              <a:rPr lang="tr-TR"/>
              <a:t>Eklenen SDP istenirse kaldırılabilir. “Kaldır” ile silinen SDP yerine yeni SDP seçilebilir. </a:t>
            </a:r>
          </a:p>
        </p:txBody>
      </p:sp>
    </p:spTree>
    <p:extLst>
      <p:ext uri="{BB962C8B-B14F-4D97-AF65-F5344CB8AC3E}">
        <p14:creationId xmlns:p14="http://schemas.microsoft.com/office/powerpoint/2010/main" val="153461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369332"/>
          </a:xfrm>
          <a:prstGeom prst="rect">
            <a:avLst/>
          </a:prstGeom>
          <a:noFill/>
        </p:spPr>
        <p:txBody>
          <a:bodyPr wrap="square" rtlCol="0">
            <a:spAutoFit/>
          </a:bodyPr>
          <a:lstStyle/>
          <a:p>
            <a:r>
              <a:rPr lang="tr-TR"/>
              <a:t>Sırada Detaylar, Ek ve İlgi ekleme vardır. </a:t>
            </a:r>
          </a:p>
        </p:txBody>
      </p:sp>
      <p:sp>
        <p:nvSpPr>
          <p:cNvPr id="2" name="Dikdörtgen 1"/>
          <p:cNvSpPr/>
          <p:nvPr/>
        </p:nvSpPr>
        <p:spPr>
          <a:xfrm>
            <a:off x="376511" y="1988840"/>
            <a:ext cx="7981950" cy="923330"/>
          </a:xfrm>
          <a:prstGeom prst="rect">
            <a:avLst/>
          </a:prstGeom>
        </p:spPr>
        <p:txBody>
          <a:bodyPr wrap="square">
            <a:spAutoFit/>
          </a:bodyPr>
          <a:lstStyle/>
          <a:p>
            <a:r>
              <a:rPr lang="tr-TR"/>
              <a:t>Açılan pencerede konu yazılır. Açıklama kısmına bu evrakı daha sonra aramada kolay bulmaya yönelik açıklama veya anahtar kelimeler yazılır. Gönderim Şekli ve Gizlilik Dereceleri seçilir. Tamam butonuna tıklanır.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034" y="918012"/>
            <a:ext cx="6886575"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912170"/>
            <a:ext cx="3657600" cy="3257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148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369332"/>
          </a:xfrm>
          <a:prstGeom prst="rect">
            <a:avLst/>
          </a:prstGeom>
          <a:noFill/>
        </p:spPr>
        <p:txBody>
          <a:bodyPr wrap="square" rtlCol="0">
            <a:spAutoFit/>
          </a:bodyPr>
          <a:lstStyle/>
          <a:p>
            <a:r>
              <a:rPr lang="tr-TR"/>
              <a:t>Evrakın varsa ekleri ve ilgisi eklenir. Ek eklemek için “Ek Listesi” butonuna tıklanır. </a:t>
            </a:r>
          </a:p>
        </p:txBody>
      </p:sp>
      <p:sp>
        <p:nvSpPr>
          <p:cNvPr id="2" name="Dikdörtgen 1"/>
          <p:cNvSpPr/>
          <p:nvPr/>
        </p:nvSpPr>
        <p:spPr>
          <a:xfrm>
            <a:off x="434108" y="1644739"/>
            <a:ext cx="7981950" cy="646331"/>
          </a:xfrm>
          <a:prstGeom prst="rect">
            <a:avLst/>
          </a:prstGeom>
        </p:spPr>
        <p:txBody>
          <a:bodyPr wrap="square">
            <a:spAutoFit/>
          </a:bodyPr>
          <a:lstStyle/>
          <a:p>
            <a:r>
              <a:rPr lang="tr-TR"/>
              <a:t>Eğer ek yapılacak belge/evrak DYS içinde ise “Ekle” butonuna tıklanır. Eğer bilgisayardan bir belge eklenecekse “Diskten Ekle” tıklanır.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263" y="918012"/>
            <a:ext cx="7305675"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291070"/>
            <a:ext cx="5315050" cy="3435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ikdörtgen 2"/>
          <p:cNvSpPr/>
          <p:nvPr/>
        </p:nvSpPr>
        <p:spPr>
          <a:xfrm>
            <a:off x="434108" y="5858569"/>
            <a:ext cx="8368158" cy="923330"/>
          </a:xfrm>
          <a:prstGeom prst="rect">
            <a:avLst/>
          </a:prstGeom>
        </p:spPr>
        <p:txBody>
          <a:bodyPr wrap="square">
            <a:spAutoFit/>
          </a:bodyPr>
          <a:lstStyle/>
          <a:p>
            <a:r>
              <a:rPr lang="tr-TR"/>
              <a:t>Bu ekranda yanlışlıkla eklenmiş evrak olur ise “Kaldır” butonuna tıklayarak kaldırılabilir. Ayrıca bu evrakların içeriği görüntülenmek istenirse belge adı üzerinde sağ tıklama yapılarak “Görüntüle” seçilebilir. </a:t>
            </a:r>
          </a:p>
        </p:txBody>
      </p:sp>
    </p:spTree>
    <p:extLst>
      <p:ext uri="{BB962C8B-B14F-4D97-AF65-F5344CB8AC3E}">
        <p14:creationId xmlns:p14="http://schemas.microsoft.com/office/powerpoint/2010/main" val="56210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548680"/>
            <a:ext cx="8208912" cy="646331"/>
          </a:xfrm>
          <a:prstGeom prst="rect">
            <a:avLst/>
          </a:prstGeom>
          <a:noFill/>
        </p:spPr>
        <p:txBody>
          <a:bodyPr wrap="square" rtlCol="0">
            <a:spAutoFit/>
          </a:bodyPr>
          <a:lstStyle/>
          <a:p>
            <a:r>
              <a:rPr lang="tr-TR"/>
              <a:t>Sıradaki basamak “Dağıtım Listesi” hazırlamadır. Bunun için “Dağıtım Listesi Hazırla” butonuna tıklanır. </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95011"/>
            <a:ext cx="6162675"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ikdörtgen 4"/>
          <p:cNvSpPr/>
          <p:nvPr/>
        </p:nvSpPr>
        <p:spPr>
          <a:xfrm>
            <a:off x="395536" y="3284984"/>
            <a:ext cx="8064896" cy="646331"/>
          </a:xfrm>
          <a:prstGeom prst="rect">
            <a:avLst/>
          </a:prstGeom>
        </p:spPr>
        <p:txBody>
          <a:bodyPr wrap="square">
            <a:spAutoFit/>
          </a:bodyPr>
          <a:lstStyle/>
          <a:p>
            <a:r>
              <a:rPr lang="tr-TR"/>
              <a:t>Dağıtım yapılacak kurum DYS içinde “DYS İçi Evrak Gönderim”, DYS dışında ise “DYS Dışı Evrak Gönderim” </a:t>
            </a:r>
            <a:r>
              <a:rPr lang="tr-TR" smtClean="0"/>
              <a:t>seçilir </a:t>
            </a:r>
            <a:r>
              <a:rPr lang="tr-TR"/>
              <a:t>ve “Seçiniz” butonuna tıklanır. </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470" y="3931314"/>
            <a:ext cx="3446635" cy="2738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05103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2990</TotalTime>
  <Words>727</Words>
  <Application>Microsoft Office PowerPoint</Application>
  <PresentationFormat>Ekran Gösterisi (4:3)</PresentationFormat>
  <Paragraphs>40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dc:creator>
  <cp:lastModifiedBy>casper</cp:lastModifiedBy>
  <cp:revision>18</cp:revision>
  <dcterms:created xsi:type="dcterms:W3CDTF">2017-03-13T11:07:46Z</dcterms:created>
  <dcterms:modified xsi:type="dcterms:W3CDTF">2017-03-15T13:13:22Z</dcterms:modified>
</cp:coreProperties>
</file>