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9" r:id="rId4"/>
    <p:sldId id="290" r:id="rId5"/>
    <p:sldId id="291" r:id="rId6"/>
    <p:sldId id="292" r:id="rId7"/>
    <p:sldId id="257" r:id="rId8"/>
    <p:sldId id="260" r:id="rId9"/>
    <p:sldId id="261" r:id="rId10"/>
    <p:sldId id="262" r:id="rId11"/>
    <p:sldId id="263" r:id="rId12"/>
    <p:sldId id="264" r:id="rId13"/>
    <p:sldId id="294" r:id="rId14"/>
    <p:sldId id="265" r:id="rId15"/>
    <p:sldId id="266" r:id="rId16"/>
    <p:sldId id="267" r:id="rId17"/>
    <p:sldId id="268" r:id="rId18"/>
    <p:sldId id="269" r:id="rId19"/>
    <p:sldId id="270" r:id="rId20"/>
    <p:sldId id="271" r:id="rId21"/>
    <p:sldId id="274" r:id="rId22"/>
    <p:sldId id="275" r:id="rId23"/>
    <p:sldId id="272" r:id="rId24"/>
    <p:sldId id="273"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30" autoAdjust="0"/>
    <p:restoredTop sz="94660"/>
  </p:normalViewPr>
  <p:slideViewPr>
    <p:cSldViewPr snapToGrid="0">
      <p:cViewPr varScale="1">
        <p:scale>
          <a:sx n="77" d="100"/>
          <a:sy n="77" d="100"/>
        </p:scale>
        <p:origin x="-90" y="-7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105455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24987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118494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145793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306908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256744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194380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402168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98933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206200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53A8992-FA5D-41F2-917D-7ABEA992BCBC}" type="datetimeFigureOut">
              <a:rPr lang="tr-TR" smtClean="0"/>
              <a:pPr/>
              <a:t>15.05.2019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169792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t="-6000" b="-8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A8992-FA5D-41F2-917D-7ABEA992BCBC}" type="datetimeFigureOut">
              <a:rPr lang="tr-TR" smtClean="0"/>
              <a:pPr/>
              <a:t>15.05.2019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7D037-0726-44E0-BF8E-78516A8EDD6F}" type="slidenum">
              <a:rPr lang="tr-TR" smtClean="0"/>
              <a:pPr/>
              <a:t>‹#›</a:t>
            </a:fld>
            <a:endParaRPr lang="tr-TR"/>
          </a:p>
        </p:txBody>
      </p:sp>
    </p:spTree>
    <p:extLst>
      <p:ext uri="{BB962C8B-B14F-4D97-AF65-F5344CB8AC3E}">
        <p14:creationId xmlns:p14="http://schemas.microsoft.com/office/powerpoint/2010/main" xmlns="" val="1870745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365014"/>
            <a:ext cx="11792607" cy="3922603"/>
          </a:xfrm>
        </p:spPr>
        <p:txBody>
          <a:bodyPr>
            <a:normAutofit fontScale="90000"/>
          </a:bodyPr>
          <a:lstStyle/>
          <a:p>
            <a:r>
              <a:rPr lang="tr-TR" dirty="0"/>
              <a:t/>
            </a:r>
            <a:br>
              <a:rPr lang="tr-TR" dirty="0"/>
            </a:br>
            <a:r>
              <a:rPr lang="tr-TR" dirty="0"/>
              <a:t> </a:t>
            </a:r>
            <a:r>
              <a:rPr lang="tr-TR" sz="8000" b="1" dirty="0">
                <a:solidFill>
                  <a:srgbClr val="FF0000"/>
                </a:solidFill>
                <a:effectLst>
                  <a:outerShdw blurRad="38100" dist="38100" dir="2700000" algn="tl">
                    <a:srgbClr val="000000">
                      <a:alpha val="43137"/>
                    </a:srgbClr>
                  </a:outerShdw>
                </a:effectLst>
              </a:rPr>
              <a:t>e-OKUL YÖNETİM BİLGİ </a:t>
            </a:r>
            <a:r>
              <a:rPr lang="tr-TR" sz="8000" b="1" dirty="0" smtClean="0">
                <a:solidFill>
                  <a:srgbClr val="FF0000"/>
                </a:solidFill>
                <a:effectLst>
                  <a:outerShdw blurRad="38100" dist="38100" dir="2700000" algn="tl">
                    <a:srgbClr val="000000">
                      <a:alpha val="43137"/>
                    </a:srgbClr>
                  </a:outerShdw>
                </a:effectLst>
              </a:rPr>
              <a:t>SİSTEMİ</a:t>
            </a:r>
            <a:br>
              <a:rPr lang="tr-TR" sz="8000" b="1" dirty="0" smtClean="0">
                <a:solidFill>
                  <a:srgbClr val="FF0000"/>
                </a:solidFill>
                <a:effectLst>
                  <a:outerShdw blurRad="38100" dist="38100" dir="2700000" algn="tl">
                    <a:srgbClr val="000000">
                      <a:alpha val="43137"/>
                    </a:srgbClr>
                  </a:outerShdw>
                </a:effectLst>
              </a:rPr>
            </a:br>
            <a:r>
              <a:rPr lang="tr-TR" sz="8000" b="1" dirty="0">
                <a:solidFill>
                  <a:srgbClr val="FF0000"/>
                </a:solidFill>
                <a:effectLst>
                  <a:outerShdw blurRad="38100" dist="38100" dir="2700000" algn="tl">
                    <a:srgbClr val="000000">
                      <a:alpha val="43137"/>
                    </a:srgbClr>
                  </a:outerShdw>
                </a:effectLst>
              </a:rPr>
              <a:t/>
            </a:r>
            <a:br>
              <a:rPr lang="tr-TR" sz="8000" b="1" dirty="0">
                <a:solidFill>
                  <a:srgbClr val="FF0000"/>
                </a:solidFill>
                <a:effectLst>
                  <a:outerShdw blurRad="38100" dist="38100" dir="2700000" algn="tl">
                    <a:srgbClr val="000000">
                      <a:alpha val="43137"/>
                    </a:srgbClr>
                  </a:outerShdw>
                </a:effectLst>
              </a:rPr>
            </a:br>
            <a:r>
              <a:rPr lang="tr-TR" sz="8000" b="1" dirty="0" smtClean="0">
                <a:solidFill>
                  <a:srgbClr val="FF0000"/>
                </a:solidFill>
                <a:effectLst>
                  <a:outerShdw blurRad="38100" dist="38100" dir="2700000" algn="tl">
                    <a:srgbClr val="000000">
                      <a:alpha val="43137"/>
                    </a:srgbClr>
                  </a:outerShdw>
                </a:effectLst>
              </a:rPr>
              <a:t> </a:t>
            </a:r>
            <a:r>
              <a:rPr lang="tr-TR" sz="8000" b="1" dirty="0">
                <a:solidFill>
                  <a:srgbClr val="FF0000"/>
                </a:solidFill>
                <a:effectLst>
                  <a:outerShdw blurRad="38100" dist="38100" dir="2700000" algn="tl">
                    <a:srgbClr val="000000">
                      <a:alpha val="43137"/>
                    </a:srgbClr>
                  </a:outerShdw>
                </a:effectLst>
              </a:rPr>
              <a:t>SOSYAL ETKİNLİK MODÜLÜ </a:t>
            </a:r>
            <a:r>
              <a:rPr lang="tr-TR" sz="8000" b="1" dirty="0" smtClean="0">
                <a:solidFill>
                  <a:srgbClr val="FF0000"/>
                </a:solidFill>
                <a:effectLst>
                  <a:outerShdw blurRad="38100" dist="38100" dir="2700000" algn="tl">
                    <a:srgbClr val="000000">
                      <a:alpha val="43137"/>
                    </a:srgbClr>
                  </a:outerShdw>
                </a:effectLst>
              </a:rPr>
              <a:t/>
            </a:r>
            <a:br>
              <a:rPr lang="tr-TR" sz="8000" b="1" dirty="0" smtClean="0">
                <a:solidFill>
                  <a:srgbClr val="FF0000"/>
                </a:solidFill>
                <a:effectLst>
                  <a:outerShdw blurRad="38100" dist="38100" dir="2700000" algn="tl">
                    <a:srgbClr val="000000">
                      <a:alpha val="43137"/>
                    </a:srgbClr>
                  </a:outerShdw>
                </a:effectLst>
              </a:rPr>
            </a:br>
            <a:r>
              <a:rPr lang="tr-TR" sz="8000" b="1" dirty="0" smtClean="0">
                <a:solidFill>
                  <a:srgbClr val="FF0000"/>
                </a:solidFill>
                <a:effectLst>
                  <a:outerShdw blurRad="38100" dist="38100" dir="2700000" algn="tl">
                    <a:srgbClr val="000000">
                      <a:alpha val="43137"/>
                    </a:srgbClr>
                  </a:outerShdw>
                </a:effectLst>
              </a:rPr>
              <a:t/>
            </a:r>
            <a:br>
              <a:rPr lang="tr-TR" sz="8000" b="1" dirty="0" smtClean="0">
                <a:solidFill>
                  <a:srgbClr val="FF0000"/>
                </a:solidFill>
                <a:effectLst>
                  <a:outerShdw blurRad="38100" dist="38100" dir="2700000" algn="tl">
                    <a:srgbClr val="000000">
                      <a:alpha val="43137"/>
                    </a:srgbClr>
                  </a:outerShdw>
                </a:effectLst>
              </a:rPr>
            </a:br>
            <a:r>
              <a:rPr lang="tr-TR" sz="8000" b="1" dirty="0" smtClean="0">
                <a:solidFill>
                  <a:srgbClr val="FF0000"/>
                </a:solidFill>
                <a:effectLst>
                  <a:outerShdw blurRad="38100" dist="38100" dir="2700000" algn="tl">
                    <a:srgbClr val="000000">
                      <a:alpha val="43137"/>
                    </a:srgbClr>
                  </a:outerShdw>
                </a:effectLst>
              </a:rPr>
              <a:t>TANITIM SUNUSU</a:t>
            </a:r>
            <a:endParaRPr lang="tr-TR" sz="8000" b="1" dirty="0">
              <a:solidFill>
                <a:srgbClr val="FF000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324303" y="5839410"/>
            <a:ext cx="9144000" cy="824947"/>
          </a:xfrm>
        </p:spPr>
        <p:txBody>
          <a:bodyPr>
            <a:normAutofit/>
          </a:bodyPr>
          <a:lstStyle/>
          <a:p>
            <a:r>
              <a:rPr lang="tr-TR" dirty="0" smtClean="0"/>
              <a:t>Ayvalık - 2019</a:t>
            </a:r>
            <a:endParaRPr lang="tr-TR" dirty="0"/>
          </a:p>
        </p:txBody>
      </p:sp>
    </p:spTree>
    <p:extLst>
      <p:ext uri="{BB962C8B-B14F-4D97-AF65-F5344CB8AC3E}">
        <p14:creationId xmlns:p14="http://schemas.microsoft.com/office/powerpoint/2010/main" xmlns="" val="112930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b="1" dirty="0" smtClean="0">
                <a:solidFill>
                  <a:srgbClr val="FF0000"/>
                </a:solidFill>
              </a:rPr>
              <a:t>B. MERKEZÎ ETKİNLİKLER </a:t>
            </a:r>
            <a:r>
              <a:rPr lang="tr-TR" sz="6000" dirty="0" smtClean="0">
                <a:solidFill>
                  <a:srgbClr val="FF0000"/>
                </a:solidFill>
              </a:rPr>
              <a:t/>
            </a:r>
            <a:br>
              <a:rPr lang="tr-TR" sz="6000" dirty="0" smtClean="0">
                <a:solidFill>
                  <a:srgbClr val="FF0000"/>
                </a:solidFill>
              </a:rPr>
            </a:br>
            <a:endParaRPr lang="tr-TR" sz="6000" dirty="0">
              <a:solidFill>
                <a:srgbClr val="FF0000"/>
              </a:solidFill>
            </a:endParaRPr>
          </a:p>
        </p:txBody>
      </p:sp>
      <p:sp>
        <p:nvSpPr>
          <p:cNvPr id="3" name="İçerik Yer Tutucusu 2"/>
          <p:cNvSpPr>
            <a:spLocks noGrp="1"/>
          </p:cNvSpPr>
          <p:nvPr>
            <p:ph idx="1"/>
          </p:nvPr>
        </p:nvSpPr>
        <p:spPr>
          <a:xfrm>
            <a:off x="0" y="1229710"/>
            <a:ext cx="11353800" cy="4947253"/>
          </a:xfrm>
        </p:spPr>
        <p:txBody>
          <a:bodyPr>
            <a:normAutofit/>
          </a:bodyPr>
          <a:lstStyle/>
          <a:p>
            <a:r>
              <a:rPr lang="tr-TR" dirty="0" smtClean="0"/>
              <a:t>Millî </a:t>
            </a:r>
            <a:r>
              <a:rPr lang="tr-TR" dirty="0"/>
              <a:t>Eğitim Bakanlığı merkez ve taşra teşkilatınca düzenlenen bir projeye ya da diğer kurum ve kuruşlarla imzalanan bir işbirliği protokolüne veya izne istinaden yapılması istenen etkinliklerdir. </a:t>
            </a:r>
            <a:endParaRPr lang="tr-TR" dirty="0" smtClean="0"/>
          </a:p>
          <a:p>
            <a:endParaRPr lang="tr-TR" dirty="0"/>
          </a:p>
          <a:p>
            <a:r>
              <a:rPr lang="tr-TR" dirty="0"/>
              <a:t>Merkezî etkinlikler, etkinliği düzenleyen/onaylayan </a:t>
            </a:r>
            <a:r>
              <a:rPr lang="tr-TR" b="1" dirty="0"/>
              <a:t>Millî Eğitim Bakanlığı merkez veya taşra teşkilatının ilgili birimi tarafından Sosyal Etkinlik Modülüne önceden işlenir. </a:t>
            </a:r>
            <a:r>
              <a:rPr lang="tr-TR" b="1" dirty="0">
                <a:solidFill>
                  <a:srgbClr val="C00000"/>
                </a:solidFill>
              </a:rPr>
              <a:t>Eğitim kurumlarında öğrencilere etkinliğin duyurusunu yapan ve etkinliğin gerçekleştirilmesinde rehberlik eden öğretmen/öğretmenler tarafından Sosyal Etkinlik Girişi Ekranı</a:t>
            </a:r>
            <a:r>
              <a:rPr lang="tr-TR" dirty="0"/>
              <a:t> </a:t>
            </a:r>
            <a:r>
              <a:rPr lang="tr-TR" b="1" dirty="0"/>
              <a:t>Merkezî Etkinlikler </a:t>
            </a:r>
            <a:r>
              <a:rPr lang="tr-TR" dirty="0"/>
              <a:t>bölümünden etkinlik seçilerek etkinliği gerçekleştiren öğrenci/öğrencilerin bilgilerini işlenir. </a:t>
            </a:r>
          </a:p>
        </p:txBody>
      </p:sp>
    </p:spTree>
    <p:extLst>
      <p:ext uri="{BB962C8B-B14F-4D97-AF65-F5344CB8AC3E}">
        <p14:creationId xmlns:p14="http://schemas.microsoft.com/office/powerpoint/2010/main" xmlns="" val="222894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19200" y="157546"/>
            <a:ext cx="10972800" cy="1325563"/>
          </a:xfrm>
        </p:spPr>
        <p:txBody>
          <a:bodyPr>
            <a:noAutofit/>
          </a:bodyPr>
          <a:lstStyle/>
          <a:p>
            <a:r>
              <a:rPr lang="tr-TR" b="1" dirty="0" smtClean="0">
                <a:solidFill>
                  <a:srgbClr val="FF0000"/>
                </a:solidFill>
              </a:rPr>
              <a:t>C. OKUL DIŞI BİREYSEL ETKİNLİKLER </a:t>
            </a:r>
            <a:r>
              <a:rPr lang="tr-TR" sz="6000" dirty="0" smtClean="0">
                <a:solidFill>
                  <a:srgbClr val="FF0000"/>
                </a:solidFill>
              </a:rPr>
              <a:t/>
            </a:r>
            <a:br>
              <a:rPr lang="tr-TR" sz="6000" dirty="0" smtClean="0">
                <a:solidFill>
                  <a:srgbClr val="FF0000"/>
                </a:solidFill>
              </a:rPr>
            </a:br>
            <a:endParaRPr lang="tr-TR" sz="6000" dirty="0">
              <a:solidFill>
                <a:srgbClr val="FF0000"/>
              </a:solidFill>
            </a:endParaRPr>
          </a:p>
        </p:txBody>
      </p:sp>
      <p:sp>
        <p:nvSpPr>
          <p:cNvPr id="3" name="İçerik Yer Tutucusu 2"/>
          <p:cNvSpPr>
            <a:spLocks noGrp="1"/>
          </p:cNvSpPr>
          <p:nvPr>
            <p:ph idx="1"/>
          </p:nvPr>
        </p:nvSpPr>
        <p:spPr>
          <a:xfrm>
            <a:off x="378372" y="993228"/>
            <a:ext cx="10975428" cy="5183735"/>
          </a:xfrm>
        </p:spPr>
        <p:txBody>
          <a:bodyPr/>
          <a:lstStyle/>
          <a:p>
            <a:r>
              <a:rPr lang="tr-TR" dirty="0" smtClean="0"/>
              <a:t>Öğrencilerin </a:t>
            </a:r>
            <a:r>
              <a:rPr lang="tr-TR" dirty="0"/>
              <a:t>Millî Eğitim Bakanlığı tarafından uygun görülen </a:t>
            </a:r>
            <a:r>
              <a:rPr lang="tr-TR" dirty="0" smtClean="0"/>
              <a:t>kurum/kuruluşlarda</a:t>
            </a:r>
            <a:r>
              <a:rPr lang="tr-TR" dirty="0"/>
              <a:t>, velisinin bilgisi dahilinde, kendi ilgi, istek ve yetenekleri doğrultusunda </a:t>
            </a:r>
            <a:r>
              <a:rPr lang="tr-TR" b="1" i="1" dirty="0">
                <a:solidFill>
                  <a:srgbClr val="00B0F0"/>
                </a:solidFill>
              </a:rPr>
              <a:t>okul dışında gerçekleştirdiği etkinliklerdir. </a:t>
            </a:r>
            <a:endParaRPr lang="tr-TR" b="1" i="1" dirty="0" smtClean="0">
              <a:solidFill>
                <a:srgbClr val="00B0F0"/>
              </a:solidFill>
            </a:endParaRPr>
          </a:p>
          <a:p>
            <a:endParaRPr lang="tr-TR" dirty="0"/>
          </a:p>
          <a:p>
            <a:r>
              <a:rPr lang="tr-TR" dirty="0"/>
              <a:t>Öğrencilerin, Millî Eğitim Bakanlığı tarafından uygun görülen kurum ve kuruluşlarda gerçekleştirdikleri bilimsel, kültürel, sanatsal ve sportif etkinlikler ile toplum hizmeti çalışmalarını </a:t>
            </a:r>
            <a:r>
              <a:rPr lang="tr-TR" b="1" i="1" dirty="0">
                <a:solidFill>
                  <a:srgbClr val="00B0F0"/>
                </a:solidFill>
              </a:rPr>
              <a:t>Sosyal Etkinlik Bilgilendirme Formu </a:t>
            </a:r>
            <a:r>
              <a:rPr lang="tr-TR" dirty="0"/>
              <a:t>ile belgelendirmeleri gerekir. </a:t>
            </a:r>
          </a:p>
          <a:p>
            <a:endParaRPr lang="tr-TR" dirty="0"/>
          </a:p>
        </p:txBody>
      </p:sp>
    </p:spTree>
    <p:extLst>
      <p:ext uri="{BB962C8B-B14F-4D97-AF65-F5344CB8AC3E}">
        <p14:creationId xmlns:p14="http://schemas.microsoft.com/office/powerpoint/2010/main" xmlns="" val="123900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1950" y="0"/>
            <a:ext cx="10991850" cy="1325563"/>
          </a:xfrm>
        </p:spPr>
        <p:txBody>
          <a:bodyPr>
            <a:noAutofit/>
          </a:bodyPr>
          <a:lstStyle/>
          <a:p>
            <a:pPr algn="ctr"/>
            <a:r>
              <a:rPr lang="tr-TR" b="1" dirty="0" smtClean="0">
                <a:solidFill>
                  <a:srgbClr val="FF0000"/>
                </a:solidFill>
              </a:rPr>
              <a:t>Sosyal Etkinlik Bilgilendirme Formu</a:t>
            </a:r>
            <a:endParaRPr lang="tr-TR" dirty="0">
              <a:solidFill>
                <a:srgbClr val="FF0000"/>
              </a:solidFill>
            </a:endParaRPr>
          </a:p>
        </p:txBody>
      </p:sp>
      <p:sp>
        <p:nvSpPr>
          <p:cNvPr id="3" name="İçerik Yer Tutucusu 2"/>
          <p:cNvSpPr>
            <a:spLocks noGrp="1"/>
          </p:cNvSpPr>
          <p:nvPr>
            <p:ph idx="1"/>
          </p:nvPr>
        </p:nvSpPr>
        <p:spPr>
          <a:xfrm>
            <a:off x="0" y="1103586"/>
            <a:ext cx="11353800" cy="5754414"/>
          </a:xfrm>
        </p:spPr>
        <p:txBody>
          <a:bodyPr>
            <a:normAutofit fontScale="92500" lnSpcReduction="10000"/>
          </a:bodyPr>
          <a:lstStyle/>
          <a:p>
            <a:endParaRPr lang="tr-TR" dirty="0"/>
          </a:p>
          <a:p>
            <a:r>
              <a:rPr lang="tr-TR" dirty="0"/>
              <a:t>Sosyal Etkinlik Bilgilendirme Formu, öğrencinin </a:t>
            </a:r>
            <a:r>
              <a:rPr lang="tr-TR" dirty="0">
                <a:solidFill>
                  <a:srgbClr val="00B0F0"/>
                </a:solidFill>
              </a:rPr>
              <a:t>Okul Dışı Bireysel Etkinlikler kapsamında bilimsel, kültürel, sanatsal ve sportif etkinlikler ile toplum hizmeti çalışmalarına katılım sağladığına, bu çalışmalarda performans gösterdiğine veya ürün ortaya koyduğuna ilişkin kurum ve kuruluşlardan aldığı belgedir. </a:t>
            </a:r>
          </a:p>
          <a:p>
            <a:endParaRPr lang="tr-TR" dirty="0"/>
          </a:p>
          <a:p>
            <a:r>
              <a:rPr lang="tr-TR" dirty="0"/>
              <a:t>Sosyal Etkinlik Bilgilendirme Formunda yer alan bilgiler,</a:t>
            </a:r>
            <a:r>
              <a:rPr lang="tr-TR" b="1" dirty="0">
                <a:solidFill>
                  <a:srgbClr val="00B050"/>
                </a:solidFill>
              </a:rPr>
              <a:t> sosyal etkinlikler kurulu başkanı tarafından kontrol edilerek ilgili alan onaylanır ve sınıf/şube rehber öğretmenine modüle bilgi girişinin yapılması için verilir. </a:t>
            </a:r>
            <a:endParaRPr lang="tr-TR" b="1" dirty="0" smtClean="0">
              <a:solidFill>
                <a:srgbClr val="00B050"/>
              </a:solidFill>
            </a:endParaRPr>
          </a:p>
          <a:p>
            <a:endParaRPr lang="tr-TR" dirty="0"/>
          </a:p>
          <a:p>
            <a:r>
              <a:rPr lang="tr-TR" b="1" dirty="0" smtClean="0"/>
              <a:t> </a:t>
            </a:r>
            <a:r>
              <a:rPr lang="tr-TR" dirty="0"/>
              <a:t>Sınıf/şube rehber öğretmeni Sosyal Etkinlik Bilgilendirme Formunda yer alan etkinlik bilgilerini, Sosyal Etkinlik Modülüne Okul Dışı Bireysel Etkinlikler kapsamında işlenir</a:t>
            </a:r>
            <a:r>
              <a:rPr lang="tr-TR" dirty="0">
                <a:solidFill>
                  <a:srgbClr val="C00000"/>
                </a:solidFill>
              </a:rPr>
              <a:t>. Form, eğitim öğretim yılı boyunca sınıf/şube rehber </a:t>
            </a:r>
            <a:r>
              <a:rPr lang="tr-TR" dirty="0" smtClean="0">
                <a:solidFill>
                  <a:srgbClr val="C00000"/>
                </a:solidFill>
              </a:rPr>
              <a:t>öğretmeni </a:t>
            </a:r>
            <a:r>
              <a:rPr lang="tr-TR" dirty="0">
                <a:solidFill>
                  <a:srgbClr val="C00000"/>
                </a:solidFill>
              </a:rPr>
              <a:t>tarafından sosyal etkinlik dosyasında saklanır. Eğitim öğretim yılı sonunda sosyal etkinlik kuruluna tutanak ile teslim edilerek arşivlenir. </a:t>
            </a:r>
          </a:p>
          <a:p>
            <a:endParaRPr lang="tr-TR" dirty="0"/>
          </a:p>
          <a:p>
            <a:endParaRPr lang="tr-TR" dirty="0"/>
          </a:p>
        </p:txBody>
      </p:sp>
    </p:spTree>
    <p:extLst>
      <p:ext uri="{BB962C8B-B14F-4D97-AF65-F5344CB8AC3E}">
        <p14:creationId xmlns:p14="http://schemas.microsoft.com/office/powerpoint/2010/main" xmlns="" val="3998307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000" b="1" dirty="0" smtClean="0">
                <a:solidFill>
                  <a:srgbClr val="FF0000"/>
                </a:solidFill>
              </a:rPr>
              <a:t>Sosyal etkinlik alanları;</a:t>
            </a:r>
            <a:endParaRPr lang="tr-TR" sz="6000" b="1" dirty="0">
              <a:solidFill>
                <a:srgbClr val="FF0000"/>
              </a:solidFill>
            </a:endParaRPr>
          </a:p>
        </p:txBody>
      </p:sp>
      <p:sp>
        <p:nvSpPr>
          <p:cNvPr id="3" name="İçerik Yer Tutucusu 2"/>
          <p:cNvSpPr>
            <a:spLocks noGrp="1"/>
          </p:cNvSpPr>
          <p:nvPr>
            <p:ph idx="1"/>
          </p:nvPr>
        </p:nvSpPr>
        <p:spPr/>
        <p:txBody>
          <a:bodyPr/>
          <a:lstStyle/>
          <a:p>
            <a:pPr marL="514350" indent="-514350">
              <a:buFont typeface="+mj-lt"/>
              <a:buAutoNum type="arabicPeriod"/>
            </a:pPr>
            <a:r>
              <a:rPr lang="tr-TR" b="1" dirty="0" smtClean="0">
                <a:solidFill>
                  <a:srgbClr val="00B0F0"/>
                </a:solidFill>
              </a:rPr>
              <a:t>bilimsel</a:t>
            </a:r>
            <a:r>
              <a:rPr lang="tr-TR" b="1" dirty="0">
                <a:solidFill>
                  <a:srgbClr val="00B0F0"/>
                </a:solidFill>
              </a:rPr>
              <a:t>, </a:t>
            </a:r>
            <a:endParaRPr lang="tr-TR" b="1" dirty="0" smtClean="0">
              <a:solidFill>
                <a:srgbClr val="00B0F0"/>
              </a:solidFill>
            </a:endParaRPr>
          </a:p>
          <a:p>
            <a:pPr marL="514350" indent="-514350">
              <a:buFont typeface="+mj-lt"/>
              <a:buAutoNum type="arabicPeriod"/>
            </a:pPr>
            <a:r>
              <a:rPr lang="tr-TR" b="1" dirty="0" smtClean="0">
                <a:solidFill>
                  <a:srgbClr val="00B0F0"/>
                </a:solidFill>
              </a:rPr>
              <a:t>kültürel,</a:t>
            </a:r>
          </a:p>
          <a:p>
            <a:pPr marL="514350" indent="-514350">
              <a:buFont typeface="+mj-lt"/>
              <a:buAutoNum type="arabicPeriod"/>
            </a:pPr>
            <a:r>
              <a:rPr lang="tr-TR" b="1" dirty="0" smtClean="0">
                <a:solidFill>
                  <a:srgbClr val="00B0F0"/>
                </a:solidFill>
              </a:rPr>
              <a:t>sanatsal</a:t>
            </a:r>
            <a:r>
              <a:rPr lang="tr-TR" b="1" dirty="0">
                <a:solidFill>
                  <a:srgbClr val="00B0F0"/>
                </a:solidFill>
              </a:rPr>
              <a:t>, </a:t>
            </a:r>
            <a:endParaRPr lang="tr-TR" b="1" dirty="0" smtClean="0">
              <a:solidFill>
                <a:srgbClr val="00B0F0"/>
              </a:solidFill>
            </a:endParaRPr>
          </a:p>
          <a:p>
            <a:pPr marL="514350" indent="-514350">
              <a:buFont typeface="+mj-lt"/>
              <a:buAutoNum type="arabicPeriod"/>
            </a:pPr>
            <a:r>
              <a:rPr lang="tr-TR" b="1" dirty="0" smtClean="0">
                <a:solidFill>
                  <a:srgbClr val="00B0F0"/>
                </a:solidFill>
              </a:rPr>
              <a:t>sportif etkinlikler</a:t>
            </a:r>
          </a:p>
          <a:p>
            <a:pPr marL="514350" indent="-514350">
              <a:buFont typeface="+mj-lt"/>
              <a:buAutoNum type="arabicPeriod"/>
            </a:pPr>
            <a:r>
              <a:rPr lang="tr-TR" b="1" dirty="0" smtClean="0">
                <a:solidFill>
                  <a:srgbClr val="00B0F0"/>
                </a:solidFill>
              </a:rPr>
              <a:t>toplum </a:t>
            </a:r>
            <a:r>
              <a:rPr lang="tr-TR" b="1" dirty="0">
                <a:solidFill>
                  <a:srgbClr val="00B0F0"/>
                </a:solidFill>
              </a:rPr>
              <a:t>hizmeti çalışmaları </a:t>
            </a:r>
            <a:endParaRPr lang="tr-TR" b="1" dirty="0" smtClean="0">
              <a:solidFill>
                <a:srgbClr val="00B0F0"/>
              </a:solidFill>
            </a:endParaRPr>
          </a:p>
          <a:p>
            <a:pPr marL="0" indent="0">
              <a:buNone/>
            </a:pPr>
            <a:endParaRPr lang="tr-TR" dirty="0"/>
          </a:p>
          <a:p>
            <a:pPr marL="0" indent="0">
              <a:buNone/>
            </a:pPr>
            <a:r>
              <a:rPr lang="tr-TR" dirty="0" smtClean="0"/>
              <a:t>olmak </a:t>
            </a:r>
            <a:r>
              <a:rPr lang="tr-TR" dirty="0"/>
              <a:t>üzere beş alandan oluşmaktadır. </a:t>
            </a:r>
          </a:p>
        </p:txBody>
      </p:sp>
    </p:spTree>
    <p:extLst>
      <p:ext uri="{BB962C8B-B14F-4D97-AF65-F5344CB8AC3E}">
        <p14:creationId xmlns:p14="http://schemas.microsoft.com/office/powerpoint/2010/main" xmlns="" val="2593709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2967" y="237105"/>
            <a:ext cx="4251248" cy="6176341"/>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32016" y="772218"/>
            <a:ext cx="5258534" cy="5106113"/>
          </a:xfrm>
          <a:prstGeom prst="rect">
            <a:avLst/>
          </a:prstGeom>
        </p:spPr>
      </p:pic>
    </p:spTree>
    <p:extLst>
      <p:ext uri="{BB962C8B-B14F-4D97-AF65-F5344CB8AC3E}">
        <p14:creationId xmlns:p14="http://schemas.microsoft.com/office/powerpoint/2010/main" xmlns="" val="173795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6898" y="217542"/>
            <a:ext cx="10572840" cy="6653390"/>
          </a:xfrm>
        </p:spPr>
      </p:pic>
    </p:spTree>
    <p:extLst>
      <p:ext uri="{BB962C8B-B14F-4D97-AF65-F5344CB8AC3E}">
        <p14:creationId xmlns:p14="http://schemas.microsoft.com/office/powerpoint/2010/main" xmlns="" val="364657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5569" y="488730"/>
            <a:ext cx="10932900" cy="6180083"/>
          </a:xfrm>
        </p:spPr>
      </p:pic>
    </p:spTree>
    <p:extLst>
      <p:ext uri="{BB962C8B-B14F-4D97-AF65-F5344CB8AC3E}">
        <p14:creationId xmlns:p14="http://schemas.microsoft.com/office/powerpoint/2010/main" xmlns="" val="3867929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0050" y="365125"/>
            <a:ext cx="10953750" cy="1325563"/>
          </a:xfrm>
        </p:spPr>
        <p:txBody>
          <a:bodyPr/>
          <a:lstStyle/>
          <a:p>
            <a:pPr algn="ctr"/>
            <a:r>
              <a:rPr lang="tr-TR" b="1" dirty="0" smtClean="0">
                <a:solidFill>
                  <a:srgbClr val="FF0000"/>
                </a:solidFill>
              </a:rPr>
              <a:t>Sosyal Etkinlik </a:t>
            </a:r>
            <a:r>
              <a:rPr lang="tr-TR" b="1" dirty="0" err="1" smtClean="0">
                <a:solidFill>
                  <a:srgbClr val="FF0000"/>
                </a:solidFill>
              </a:rPr>
              <a:t>Modülü’nde</a:t>
            </a:r>
            <a:r>
              <a:rPr lang="tr-TR" b="1" dirty="0" smtClean="0">
                <a:solidFill>
                  <a:srgbClr val="FF0000"/>
                </a:solidFill>
              </a:rPr>
              <a:t> Yer Alan </a:t>
            </a:r>
            <a:br>
              <a:rPr lang="tr-TR" b="1" dirty="0" smtClean="0">
                <a:solidFill>
                  <a:srgbClr val="FF0000"/>
                </a:solidFill>
              </a:rPr>
            </a:br>
            <a:r>
              <a:rPr lang="tr-TR" b="1" dirty="0" smtClean="0">
                <a:solidFill>
                  <a:srgbClr val="00B0F0"/>
                </a:solidFill>
              </a:rPr>
              <a:t>Bilimsel Etkinlik </a:t>
            </a:r>
            <a:r>
              <a:rPr lang="tr-TR" b="1" dirty="0" smtClean="0">
                <a:solidFill>
                  <a:srgbClr val="FF0000"/>
                </a:solidFill>
              </a:rPr>
              <a:t>Kategorileri</a:t>
            </a:r>
            <a:endParaRPr lang="tr-TR" b="1" dirty="0">
              <a:solidFill>
                <a:srgbClr val="FF0000"/>
              </a:solidFill>
            </a:endParaRPr>
          </a:p>
        </p:txBody>
      </p:sp>
      <p:sp>
        <p:nvSpPr>
          <p:cNvPr id="3" name="İçerik Yer Tutucusu 2"/>
          <p:cNvSpPr>
            <a:spLocks noGrp="1"/>
          </p:cNvSpPr>
          <p:nvPr>
            <p:ph idx="1"/>
          </p:nvPr>
        </p:nvSpPr>
        <p:spPr>
          <a:xfrm>
            <a:off x="190500" y="1825624"/>
            <a:ext cx="11163300" cy="5032375"/>
          </a:xfrm>
        </p:spPr>
        <p:txBody>
          <a:bodyPr>
            <a:normAutofit fontScale="70000" lnSpcReduction="20000"/>
          </a:bodyPr>
          <a:lstStyle/>
          <a:p>
            <a:endParaRPr lang="tr-TR" sz="3200" b="0" i="0" u="none" strike="noStrike" baseline="0" dirty="0" smtClean="0">
              <a:solidFill>
                <a:srgbClr val="000000"/>
              </a:solidFill>
              <a:latin typeface="Times New Roman" panose="02020603050405020304" pitchFamily="18" charset="0"/>
            </a:endParaRPr>
          </a:p>
          <a:p>
            <a:pPr marL="0" indent="0">
              <a:buNone/>
            </a:pPr>
            <a:r>
              <a:rPr lang="tr-TR" sz="3700" dirty="0">
                <a:solidFill>
                  <a:srgbClr val="000000"/>
                </a:solidFill>
                <a:latin typeface="Wingdings" panose="05000000000000000000" pitchFamily="2" charset="2"/>
              </a:rPr>
              <a:t></a:t>
            </a:r>
            <a:r>
              <a:rPr lang="tr-TR" sz="3700" b="0" i="0" u="none" strike="noStrike" baseline="0" dirty="0" smtClean="0">
                <a:solidFill>
                  <a:srgbClr val="000000"/>
                </a:solidFill>
                <a:latin typeface="Times New Roman" panose="02020603050405020304" pitchFamily="18" charset="0"/>
              </a:rPr>
              <a:t> </a:t>
            </a:r>
            <a:r>
              <a:rPr lang="tr-TR" b="0" i="0" u="none" strike="noStrike" baseline="0" dirty="0" smtClean="0">
                <a:solidFill>
                  <a:srgbClr val="000000"/>
                </a:solidFill>
                <a:latin typeface="Times New Roman" panose="02020603050405020304" pitchFamily="18" charset="0"/>
              </a:rPr>
              <a:t>   </a:t>
            </a:r>
            <a:r>
              <a:rPr lang="tr-TR" b="0" i="0" u="none" strike="noStrike" dirty="0" smtClean="0">
                <a:solidFill>
                  <a:srgbClr val="000000"/>
                </a:solidFill>
                <a:latin typeface="Times New Roman" panose="02020603050405020304" pitchFamily="18" charset="0"/>
              </a:rPr>
              <a:t> </a:t>
            </a:r>
            <a:r>
              <a:rPr lang="tr-TR" b="0" i="0" u="none" strike="noStrike" baseline="0" dirty="0" smtClean="0">
                <a:solidFill>
                  <a:srgbClr val="000000"/>
                </a:solidFill>
                <a:latin typeface="Times New Roman" panose="02020603050405020304" pitchFamily="18" charset="0"/>
              </a:rPr>
              <a:t>Bilim Olimpiyatları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Bilim Şenlikleri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Bilim Fuarları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Bilimsel Proje Yarışmaları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Patent Sahibi Olma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Faydalı Model Sahibi Olma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Bilimsel Toplantılar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Bilimsel Araştırma Yarışmaları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Zekâ Oyunları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Bilişim Teknolojilerine Yönelik Uygulamalar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Fen, Teknoloji, Mühendislik ve Matematik Alanlarına Yönelik Uygulamalar </a:t>
            </a:r>
          </a:p>
          <a:p>
            <a:endParaRPr lang="tr-TR" dirty="0"/>
          </a:p>
        </p:txBody>
      </p:sp>
    </p:spTree>
    <p:extLst>
      <p:ext uri="{BB962C8B-B14F-4D97-AF65-F5344CB8AC3E}">
        <p14:creationId xmlns:p14="http://schemas.microsoft.com/office/powerpoint/2010/main" xmlns="" val="2701850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Sosyal Etkinlik </a:t>
            </a:r>
            <a:r>
              <a:rPr lang="tr-TR" b="1" dirty="0" err="1">
                <a:solidFill>
                  <a:srgbClr val="FF0000"/>
                </a:solidFill>
              </a:rPr>
              <a:t>Modülü’nde</a:t>
            </a:r>
            <a:r>
              <a:rPr lang="tr-TR" b="1" dirty="0">
                <a:solidFill>
                  <a:srgbClr val="FF0000"/>
                </a:solidFill>
              </a:rPr>
              <a:t> Yer Alan </a:t>
            </a:r>
            <a:r>
              <a:rPr lang="tr-TR" b="1" dirty="0" smtClean="0">
                <a:solidFill>
                  <a:srgbClr val="FF0000"/>
                </a:solidFill>
              </a:rPr>
              <a:t/>
            </a:r>
            <a:br>
              <a:rPr lang="tr-TR" b="1" dirty="0" smtClean="0">
                <a:solidFill>
                  <a:srgbClr val="FF0000"/>
                </a:solidFill>
              </a:rPr>
            </a:br>
            <a:r>
              <a:rPr lang="tr-TR" b="1" dirty="0" smtClean="0">
                <a:solidFill>
                  <a:srgbClr val="00B0F0"/>
                </a:solidFill>
              </a:rPr>
              <a:t>Kültürel </a:t>
            </a:r>
            <a:r>
              <a:rPr lang="tr-TR" b="1" dirty="0">
                <a:solidFill>
                  <a:srgbClr val="00B0F0"/>
                </a:solidFill>
              </a:rPr>
              <a:t>Etkinlik </a:t>
            </a:r>
            <a:r>
              <a:rPr lang="tr-TR" b="1" dirty="0">
                <a:solidFill>
                  <a:srgbClr val="FF0000"/>
                </a:solidFill>
              </a:rPr>
              <a:t>Kategorileri</a:t>
            </a:r>
            <a:endParaRPr lang="tr-TR" dirty="0">
              <a:solidFill>
                <a:srgbClr val="FF0000"/>
              </a:solidFill>
            </a:endParaRPr>
          </a:p>
        </p:txBody>
      </p:sp>
      <p:sp>
        <p:nvSpPr>
          <p:cNvPr id="3" name="İçerik Yer Tutucusu 2"/>
          <p:cNvSpPr>
            <a:spLocks noGrp="1"/>
          </p:cNvSpPr>
          <p:nvPr>
            <p:ph idx="1"/>
          </p:nvPr>
        </p:nvSpPr>
        <p:spPr>
          <a:xfrm>
            <a:off x="342900" y="1825624"/>
            <a:ext cx="11010900" cy="4879975"/>
          </a:xfrm>
        </p:spPr>
        <p:txBody>
          <a:bodyPr>
            <a:normAutofit fontScale="70000" lnSpcReduction="20000"/>
          </a:bodyPr>
          <a:lstStyle/>
          <a:p>
            <a:endParaRPr lang="tr-TR" sz="3200" b="0" i="0" u="none" strike="noStrike" baseline="0" dirty="0" smtClean="0">
              <a:solidFill>
                <a:srgbClr val="000000"/>
              </a:solidFill>
              <a:latin typeface="Times New Roman" panose="02020603050405020304" pitchFamily="18" charset="0"/>
            </a:endParaRPr>
          </a:p>
          <a:p>
            <a:pPr marL="0" indent="0">
              <a:buNone/>
            </a:pPr>
            <a:r>
              <a:rPr lang="tr-TR" sz="3700" dirty="0">
                <a:solidFill>
                  <a:srgbClr val="000000"/>
                </a:solidFill>
                <a:latin typeface="Wingdings" panose="05000000000000000000" pitchFamily="2" charset="2"/>
              </a:rPr>
              <a:t></a:t>
            </a:r>
            <a:r>
              <a:rPr lang="tr-TR" dirty="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Müze /</a:t>
            </a:r>
            <a:r>
              <a:rPr lang="tr-TR" b="0" i="0" u="none" strike="noStrike" baseline="0" dirty="0" err="1" smtClean="0">
                <a:solidFill>
                  <a:srgbClr val="000000"/>
                </a:solidFill>
                <a:latin typeface="Times New Roman" panose="02020603050405020304" pitchFamily="18" charset="0"/>
              </a:rPr>
              <a:t>Örenyeri</a:t>
            </a:r>
            <a:r>
              <a:rPr lang="tr-TR" b="0" i="0" u="none" strike="noStrike" baseline="0" dirty="0" smtClean="0">
                <a:solidFill>
                  <a:srgbClr val="000000"/>
                </a:solidFill>
                <a:latin typeface="Times New Roman" panose="02020603050405020304" pitchFamily="18" charset="0"/>
              </a:rPr>
              <a:t> Gezileri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Tarihi Mekân Gezileri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Sanat Galerisi Gezileri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Doğa Gezileri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Meslekî Alanlara Yönelik Tanıtım Gezileri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Sözlü Gelenekler ve Anlatımlar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Gösteri Sanatları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Toplumsal Uygulamalar Ritüeller ve Şölenler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Doğa ve Evrenle İlgili Bilgi ve Uygulamalar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El Sanatları Geleneği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Meslekî Alan Etkinlikleri </a:t>
            </a:r>
          </a:p>
          <a:p>
            <a:endParaRPr lang="tr-TR" dirty="0"/>
          </a:p>
        </p:txBody>
      </p:sp>
    </p:spTree>
    <p:extLst>
      <p:ext uri="{BB962C8B-B14F-4D97-AF65-F5344CB8AC3E}">
        <p14:creationId xmlns:p14="http://schemas.microsoft.com/office/powerpoint/2010/main" xmlns="" val="337720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099" y="384968"/>
            <a:ext cx="10934700" cy="1325563"/>
          </a:xfrm>
        </p:spPr>
        <p:txBody>
          <a:bodyPr/>
          <a:lstStyle/>
          <a:p>
            <a:pPr algn="ctr"/>
            <a:r>
              <a:rPr lang="tr-TR" b="1" dirty="0" smtClean="0">
                <a:solidFill>
                  <a:srgbClr val="FF0000"/>
                </a:solidFill>
              </a:rPr>
              <a:t>Sosyal Etkinlik </a:t>
            </a:r>
            <a:r>
              <a:rPr lang="tr-TR" b="1" dirty="0" err="1" smtClean="0">
                <a:solidFill>
                  <a:srgbClr val="FF0000"/>
                </a:solidFill>
              </a:rPr>
              <a:t>Modülü’nde</a:t>
            </a:r>
            <a:r>
              <a:rPr lang="tr-TR" b="1" dirty="0" smtClean="0">
                <a:solidFill>
                  <a:srgbClr val="FF0000"/>
                </a:solidFill>
              </a:rPr>
              <a:t> Yer Alan </a:t>
            </a:r>
            <a:br>
              <a:rPr lang="tr-TR" b="1" dirty="0" smtClean="0">
                <a:solidFill>
                  <a:srgbClr val="FF0000"/>
                </a:solidFill>
              </a:rPr>
            </a:br>
            <a:r>
              <a:rPr lang="tr-TR" b="1" dirty="0" smtClean="0">
                <a:solidFill>
                  <a:srgbClr val="00B0F0"/>
                </a:solidFill>
              </a:rPr>
              <a:t>Sanatsal Etkinlik </a:t>
            </a:r>
            <a:r>
              <a:rPr lang="tr-TR" b="1" dirty="0" smtClean="0">
                <a:solidFill>
                  <a:srgbClr val="FF0000"/>
                </a:solidFill>
              </a:rPr>
              <a:t>Kategorileri</a:t>
            </a:r>
            <a:endParaRPr lang="tr-TR" b="1" dirty="0">
              <a:solidFill>
                <a:srgbClr val="FF0000"/>
              </a:solidFill>
            </a:endParaRPr>
          </a:p>
        </p:txBody>
      </p:sp>
      <p:sp>
        <p:nvSpPr>
          <p:cNvPr id="3" name="İçerik Yer Tutucusu 2"/>
          <p:cNvSpPr>
            <a:spLocks noGrp="1"/>
          </p:cNvSpPr>
          <p:nvPr>
            <p:ph idx="1"/>
          </p:nvPr>
        </p:nvSpPr>
        <p:spPr>
          <a:xfrm>
            <a:off x="419099" y="1488697"/>
            <a:ext cx="10439400" cy="5129213"/>
          </a:xfrm>
        </p:spPr>
        <p:txBody>
          <a:bodyPr>
            <a:normAutofit fontScale="77500" lnSpcReduction="20000"/>
          </a:bodyPr>
          <a:lstStyle/>
          <a:p>
            <a:endParaRPr lang="tr-TR" sz="4000" b="0" i="0" u="none" strike="noStrike" baseline="0" dirty="0" smtClean="0">
              <a:latin typeface="Times New Roman" panose="02020603050405020304" pitchFamily="18" charset="0"/>
            </a:endParaRPr>
          </a:p>
          <a:p>
            <a:pPr>
              <a:buFont typeface="Wingdings" panose="05000000000000000000" pitchFamily="2" charset="2"/>
              <a:buChar char="v"/>
            </a:pPr>
            <a:r>
              <a:rPr lang="tr-TR" b="0" i="0" u="none" strike="noStrike" baseline="0" dirty="0" smtClean="0">
                <a:latin typeface="Times New Roman" panose="02020603050405020304" pitchFamily="18" charset="0"/>
              </a:rPr>
              <a:t>Resim </a:t>
            </a:r>
          </a:p>
          <a:p>
            <a:pPr>
              <a:buFont typeface="Wingdings" panose="05000000000000000000" pitchFamily="2" charset="2"/>
              <a:buChar char="v"/>
            </a:pPr>
            <a:r>
              <a:rPr lang="tr-TR" b="0" i="0" u="none" strike="noStrike" baseline="0" dirty="0" smtClean="0">
                <a:latin typeface="Times New Roman" panose="02020603050405020304" pitchFamily="18" charset="0"/>
              </a:rPr>
              <a:t>Grafik Sanatlar </a:t>
            </a:r>
          </a:p>
          <a:p>
            <a:pPr>
              <a:buFont typeface="Wingdings" panose="05000000000000000000" pitchFamily="2" charset="2"/>
              <a:buChar char="v"/>
            </a:pPr>
            <a:r>
              <a:rPr lang="tr-TR" b="0" i="0" u="none" strike="noStrike" baseline="0" dirty="0" smtClean="0">
                <a:latin typeface="Times New Roman" panose="02020603050405020304" pitchFamily="18" charset="0"/>
              </a:rPr>
              <a:t>Geleneksel Türk Sanatları </a:t>
            </a:r>
          </a:p>
          <a:p>
            <a:pPr>
              <a:buFont typeface="Wingdings" panose="05000000000000000000" pitchFamily="2" charset="2"/>
              <a:buChar char="v"/>
            </a:pPr>
            <a:r>
              <a:rPr lang="tr-TR" b="0" i="0" u="none" strike="noStrike" baseline="0" dirty="0" smtClean="0">
                <a:latin typeface="Times New Roman" panose="02020603050405020304" pitchFamily="18" charset="0"/>
              </a:rPr>
              <a:t>Özgün Baskı Resmî </a:t>
            </a:r>
          </a:p>
          <a:p>
            <a:pPr>
              <a:buFont typeface="Wingdings" panose="05000000000000000000" pitchFamily="2" charset="2"/>
              <a:buChar char="v"/>
            </a:pPr>
            <a:r>
              <a:rPr lang="tr-TR" b="0" i="0" u="none" strike="noStrike" baseline="0" dirty="0" smtClean="0">
                <a:latin typeface="Times New Roman" panose="02020603050405020304" pitchFamily="18" charset="0"/>
              </a:rPr>
              <a:t>Heykel </a:t>
            </a:r>
          </a:p>
          <a:p>
            <a:pPr>
              <a:buFont typeface="Wingdings" panose="05000000000000000000" pitchFamily="2" charset="2"/>
              <a:buChar char="v"/>
            </a:pPr>
            <a:r>
              <a:rPr lang="tr-TR" b="0" i="0" u="none" strike="noStrike" baseline="0" dirty="0" smtClean="0">
                <a:latin typeface="Times New Roman" panose="02020603050405020304" pitchFamily="18" charset="0"/>
              </a:rPr>
              <a:t>Seramik </a:t>
            </a:r>
          </a:p>
          <a:p>
            <a:pPr>
              <a:buFont typeface="Wingdings" panose="05000000000000000000" pitchFamily="2" charset="2"/>
              <a:buChar char="v"/>
            </a:pPr>
            <a:r>
              <a:rPr lang="tr-TR" b="0" i="0" u="none" strike="noStrike" baseline="0" dirty="0" smtClean="0">
                <a:latin typeface="Times New Roman" panose="02020603050405020304" pitchFamily="18" charset="0"/>
              </a:rPr>
              <a:t>Rölyef </a:t>
            </a:r>
          </a:p>
          <a:p>
            <a:pPr>
              <a:buFont typeface="Wingdings" panose="05000000000000000000" pitchFamily="2" charset="2"/>
              <a:buChar char="v"/>
            </a:pPr>
            <a:r>
              <a:rPr lang="tr-TR" b="0" i="0" u="none" strike="noStrike" baseline="0" dirty="0" smtClean="0">
                <a:latin typeface="Times New Roman" panose="02020603050405020304" pitchFamily="18" charset="0"/>
              </a:rPr>
              <a:t>Çini </a:t>
            </a:r>
          </a:p>
          <a:p>
            <a:pPr>
              <a:buFont typeface="Wingdings" panose="05000000000000000000" pitchFamily="2" charset="2"/>
              <a:buChar char="v"/>
            </a:pPr>
            <a:r>
              <a:rPr lang="tr-TR" b="0" i="0" u="none" strike="noStrike" baseline="0" dirty="0" err="1" smtClean="0">
                <a:latin typeface="Times New Roman" panose="02020603050405020304" pitchFamily="18" charset="0"/>
              </a:rPr>
              <a:t>Origami</a:t>
            </a:r>
            <a:r>
              <a:rPr lang="tr-TR" b="0" i="0" u="none" strike="noStrike" baseline="0" dirty="0" smtClean="0">
                <a:latin typeface="Times New Roman" panose="02020603050405020304" pitchFamily="18" charset="0"/>
              </a:rPr>
              <a:t> </a:t>
            </a:r>
          </a:p>
          <a:p>
            <a:pPr>
              <a:buFont typeface="Wingdings" panose="05000000000000000000" pitchFamily="2" charset="2"/>
              <a:buChar char="v"/>
            </a:pPr>
            <a:r>
              <a:rPr lang="tr-TR" b="0" i="0" u="none" strike="noStrike" baseline="0" dirty="0" smtClean="0">
                <a:latin typeface="Times New Roman" panose="02020603050405020304" pitchFamily="18" charset="0"/>
              </a:rPr>
              <a:t>Maket </a:t>
            </a:r>
          </a:p>
          <a:p>
            <a:pPr>
              <a:buFont typeface="Wingdings" panose="05000000000000000000" pitchFamily="2" charset="2"/>
              <a:buChar char="v"/>
            </a:pPr>
            <a:r>
              <a:rPr lang="tr-TR" b="0" i="0" u="none" strike="noStrike" baseline="0" dirty="0" smtClean="0">
                <a:latin typeface="Times New Roman" panose="02020603050405020304" pitchFamily="18" charset="0"/>
              </a:rPr>
              <a:t>Mask </a:t>
            </a:r>
          </a:p>
          <a:p>
            <a:pPr>
              <a:buFont typeface="Wingdings" panose="05000000000000000000" pitchFamily="2" charset="2"/>
              <a:buChar char="v"/>
            </a:pPr>
            <a:r>
              <a:rPr lang="tr-TR" b="0" i="0" u="none" strike="noStrike" baseline="0" dirty="0" smtClean="0">
                <a:latin typeface="Times New Roman" panose="02020603050405020304" pitchFamily="18" charset="0"/>
              </a:rPr>
              <a:t>Şan (Solo) </a:t>
            </a:r>
          </a:p>
          <a:p>
            <a:pPr>
              <a:buFont typeface="Wingdings" panose="05000000000000000000" pitchFamily="2" charset="2"/>
              <a:buChar char="v"/>
            </a:pPr>
            <a:r>
              <a:rPr lang="tr-TR" b="0" i="0" u="none" strike="noStrike" baseline="0" dirty="0" smtClean="0">
                <a:latin typeface="Times New Roman" panose="02020603050405020304" pitchFamily="18" charset="0"/>
              </a:rPr>
              <a:t>Koro </a:t>
            </a:r>
          </a:p>
        </p:txBody>
      </p:sp>
      <p:sp>
        <p:nvSpPr>
          <p:cNvPr id="4" name="Metin kutusu 3"/>
          <p:cNvSpPr txBox="1"/>
          <p:nvPr/>
        </p:nvSpPr>
        <p:spPr>
          <a:xfrm>
            <a:off x="3580414" y="1710531"/>
            <a:ext cx="4612070" cy="5262979"/>
          </a:xfrm>
          <a:prstGeom prst="rect">
            <a:avLst/>
          </a:prstGeom>
          <a:noFill/>
        </p:spPr>
        <p:txBody>
          <a:bodyPr wrap="square" rtlCol="0">
            <a:spAutoFit/>
          </a:bodyPr>
          <a:lstStyle/>
          <a:p>
            <a:pPr marL="285750" indent="-285750">
              <a:buFont typeface="Wingdings" panose="05000000000000000000" pitchFamily="2" charset="2"/>
              <a:buChar char="v"/>
            </a:pPr>
            <a:r>
              <a:rPr lang="tr-TR" sz="2400" dirty="0" smtClean="0"/>
              <a:t> Hikaye/Tiyatro Metni / Roman </a:t>
            </a:r>
          </a:p>
          <a:p>
            <a:pPr marL="285750" indent="-285750">
              <a:buFont typeface="Wingdings" panose="05000000000000000000" pitchFamily="2" charset="2"/>
              <a:buChar char="v"/>
            </a:pPr>
            <a:r>
              <a:rPr lang="tr-TR" sz="2400" dirty="0"/>
              <a:t> </a:t>
            </a:r>
            <a:r>
              <a:rPr lang="tr-TR" sz="2400" dirty="0" smtClean="0"/>
              <a:t>Deneme /Makale / Fıkra </a:t>
            </a:r>
          </a:p>
          <a:p>
            <a:pPr marL="285750" indent="-285750">
              <a:buFont typeface="Wingdings" panose="05000000000000000000" pitchFamily="2" charset="2"/>
              <a:buChar char="v"/>
            </a:pPr>
            <a:r>
              <a:rPr lang="tr-TR" sz="2400" dirty="0"/>
              <a:t> </a:t>
            </a:r>
            <a:r>
              <a:rPr lang="tr-TR" sz="2400" dirty="0" smtClean="0"/>
              <a:t>Fabl / Masal </a:t>
            </a:r>
          </a:p>
          <a:p>
            <a:pPr marL="285750" indent="-285750">
              <a:buFont typeface="Wingdings" panose="05000000000000000000" pitchFamily="2" charset="2"/>
              <a:buChar char="v"/>
            </a:pPr>
            <a:r>
              <a:rPr lang="tr-TR" sz="2400" dirty="0"/>
              <a:t> </a:t>
            </a:r>
            <a:r>
              <a:rPr lang="tr-TR" sz="2400" dirty="0" smtClean="0"/>
              <a:t>Mektup / Günlük / Anı </a:t>
            </a:r>
          </a:p>
          <a:p>
            <a:pPr marL="285750" indent="-285750">
              <a:buFont typeface="Wingdings" panose="05000000000000000000" pitchFamily="2" charset="2"/>
              <a:buChar char="v"/>
            </a:pPr>
            <a:r>
              <a:rPr lang="tr-TR" sz="2400" dirty="0"/>
              <a:t> </a:t>
            </a:r>
            <a:r>
              <a:rPr lang="tr-TR" sz="2400" dirty="0" smtClean="0"/>
              <a:t>Biyografi / Otobiyografi </a:t>
            </a:r>
          </a:p>
          <a:p>
            <a:pPr marL="285750" indent="-285750">
              <a:buFont typeface="Wingdings" panose="05000000000000000000" pitchFamily="2" charset="2"/>
              <a:buChar char="v"/>
            </a:pPr>
            <a:r>
              <a:rPr lang="tr-TR" sz="2400" dirty="0"/>
              <a:t> </a:t>
            </a:r>
            <a:r>
              <a:rPr lang="tr-TR" sz="2400" dirty="0" smtClean="0"/>
              <a:t>Sohbet / Eleştiri / Gezi Yazısı </a:t>
            </a:r>
          </a:p>
          <a:p>
            <a:pPr marL="285750" indent="-285750">
              <a:buFont typeface="Wingdings" panose="05000000000000000000" pitchFamily="2" charset="2"/>
              <a:buChar char="v"/>
            </a:pPr>
            <a:r>
              <a:rPr lang="tr-TR" sz="2400" dirty="0"/>
              <a:t> </a:t>
            </a:r>
            <a:r>
              <a:rPr lang="tr-TR" sz="2400" dirty="0" smtClean="0"/>
              <a:t>Tiyatro </a:t>
            </a:r>
          </a:p>
          <a:p>
            <a:pPr marL="285750" indent="-285750">
              <a:buFont typeface="Wingdings" panose="05000000000000000000" pitchFamily="2" charset="2"/>
              <a:buChar char="v"/>
            </a:pPr>
            <a:r>
              <a:rPr lang="tr-TR" sz="2400" dirty="0" smtClean="0"/>
              <a:t> Bale </a:t>
            </a:r>
          </a:p>
          <a:p>
            <a:pPr marL="285750" indent="-285750">
              <a:buFont typeface="Wingdings" panose="05000000000000000000" pitchFamily="2" charset="2"/>
              <a:buChar char="v"/>
            </a:pPr>
            <a:r>
              <a:rPr lang="tr-TR" sz="2400" dirty="0"/>
              <a:t> </a:t>
            </a:r>
            <a:r>
              <a:rPr lang="tr-TR" sz="2400" dirty="0" smtClean="0"/>
              <a:t>Opera </a:t>
            </a:r>
          </a:p>
          <a:p>
            <a:pPr marL="285750" indent="-285750">
              <a:buFont typeface="Wingdings" panose="05000000000000000000" pitchFamily="2" charset="2"/>
              <a:buChar char="v"/>
            </a:pPr>
            <a:r>
              <a:rPr lang="tr-TR" sz="2400" dirty="0"/>
              <a:t> </a:t>
            </a:r>
            <a:r>
              <a:rPr lang="tr-TR" sz="2400" dirty="0" smtClean="0"/>
              <a:t>Drama </a:t>
            </a:r>
          </a:p>
          <a:p>
            <a:pPr marL="285750" indent="-285750">
              <a:buFont typeface="Wingdings" panose="05000000000000000000" pitchFamily="2" charset="2"/>
              <a:buChar char="v"/>
            </a:pPr>
            <a:r>
              <a:rPr lang="tr-TR" sz="2400" dirty="0"/>
              <a:t> </a:t>
            </a:r>
            <a:r>
              <a:rPr lang="tr-TR" sz="2400" dirty="0" smtClean="0"/>
              <a:t>Dans </a:t>
            </a:r>
          </a:p>
          <a:p>
            <a:pPr marL="285750" indent="-285750">
              <a:buFont typeface="Wingdings" panose="05000000000000000000" pitchFamily="2" charset="2"/>
              <a:buChar char="v"/>
            </a:pPr>
            <a:r>
              <a:rPr lang="tr-TR" sz="2400" dirty="0"/>
              <a:t> </a:t>
            </a:r>
            <a:r>
              <a:rPr lang="tr-TR" sz="2400" dirty="0" smtClean="0"/>
              <a:t>Sinema </a:t>
            </a:r>
          </a:p>
          <a:p>
            <a:pPr marL="285750" indent="-285750">
              <a:buFont typeface="Wingdings" panose="05000000000000000000" pitchFamily="2" charset="2"/>
              <a:buChar char="v"/>
            </a:pPr>
            <a:r>
              <a:rPr lang="tr-TR" sz="2400" dirty="0"/>
              <a:t> </a:t>
            </a:r>
            <a:r>
              <a:rPr lang="tr-TR" sz="2400" dirty="0" smtClean="0"/>
              <a:t>Yabancı Dil Etkinlikleri </a:t>
            </a:r>
          </a:p>
          <a:p>
            <a:pPr marL="285750" indent="-285750">
              <a:buFont typeface="Wingdings" panose="05000000000000000000" pitchFamily="2" charset="2"/>
              <a:buChar char="v"/>
            </a:pPr>
            <a:r>
              <a:rPr lang="tr-TR" sz="2400" dirty="0"/>
              <a:t> </a:t>
            </a:r>
            <a:r>
              <a:rPr lang="tr-TR" sz="2400" dirty="0" smtClean="0"/>
              <a:t>Mekan Sanatları </a:t>
            </a:r>
            <a:endParaRPr lang="tr-TR" sz="2400" dirty="0"/>
          </a:p>
        </p:txBody>
      </p:sp>
      <p:sp>
        <p:nvSpPr>
          <p:cNvPr id="5" name="Metin kutusu 4"/>
          <p:cNvSpPr txBox="1"/>
          <p:nvPr/>
        </p:nvSpPr>
        <p:spPr>
          <a:xfrm>
            <a:off x="8440134" y="1710531"/>
            <a:ext cx="3161315" cy="5539978"/>
          </a:xfrm>
          <a:prstGeom prst="rect">
            <a:avLst/>
          </a:prstGeom>
          <a:noFill/>
        </p:spPr>
        <p:txBody>
          <a:bodyPr wrap="square" rtlCol="0">
            <a:spAutoFit/>
          </a:bodyPr>
          <a:lstStyle/>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Üflemeli Çalgılar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Mızraplı/</a:t>
            </a:r>
            <a:r>
              <a:rPr lang="tr-TR" sz="2400" b="0" i="0" u="none" strike="noStrike" baseline="0" dirty="0" err="1" smtClean="0">
                <a:latin typeface="Times New Roman" panose="02020603050405020304" pitchFamily="18" charset="0"/>
              </a:rPr>
              <a:t>Tezeneli</a:t>
            </a:r>
            <a:r>
              <a:rPr lang="tr-TR" sz="2400" b="0" i="0" u="none" strike="noStrike" baseline="0" dirty="0" smtClean="0">
                <a:latin typeface="Times New Roman" panose="02020603050405020304" pitchFamily="18" charset="0"/>
              </a:rPr>
              <a:t> Çalgılar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Vurmalı Çalgılar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Yaylı Çalgılar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Tuşlu Çalgılar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Orkestra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Şiir(Sözlü Anlatım)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Münazara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Sunuculuk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Konferans/Panel / Forum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Mülakat/Röportaj </a:t>
            </a:r>
          </a:p>
          <a:p>
            <a:pPr marL="285750" indent="-285750">
              <a:buFont typeface="Wingdings" panose="05000000000000000000" pitchFamily="2" charset="2"/>
              <a:buChar char="v"/>
            </a:pPr>
            <a:r>
              <a:rPr lang="tr-TR" sz="2400" b="0" i="0" u="none" strike="noStrike" baseline="0" dirty="0" smtClean="0">
                <a:latin typeface="Times New Roman" panose="02020603050405020304" pitchFamily="18" charset="0"/>
              </a:rPr>
              <a:t>Şiir(Yazılı Anlatım) </a:t>
            </a:r>
          </a:p>
          <a:p>
            <a:endParaRPr lang="tr-TR" dirty="0"/>
          </a:p>
        </p:txBody>
      </p:sp>
    </p:spTree>
    <p:extLst>
      <p:ext uri="{BB962C8B-B14F-4D97-AF65-F5344CB8AC3E}">
        <p14:creationId xmlns:p14="http://schemas.microsoft.com/office/powerpoint/2010/main" xmlns="" val="2906177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5234" y="-186668"/>
            <a:ext cx="10515600" cy="1325563"/>
          </a:xfrm>
        </p:spPr>
        <p:txBody>
          <a:bodyPr>
            <a:normAutofit/>
          </a:bodyPr>
          <a:lstStyle/>
          <a:p>
            <a:pPr algn="ctr"/>
            <a:r>
              <a:rPr lang="tr-TR" b="1" dirty="0" smtClean="0">
                <a:solidFill>
                  <a:srgbClr val="FF0000"/>
                </a:solidFill>
              </a:rPr>
              <a:t>GENEL AÇIKLAMALAR-1</a:t>
            </a:r>
            <a:endParaRPr lang="tr-TR" b="1" dirty="0">
              <a:solidFill>
                <a:srgbClr val="FF0000"/>
              </a:solidFill>
            </a:endParaRPr>
          </a:p>
        </p:txBody>
      </p:sp>
      <p:sp>
        <p:nvSpPr>
          <p:cNvPr id="3" name="İçerik Yer Tutucusu 2"/>
          <p:cNvSpPr>
            <a:spLocks noGrp="1"/>
          </p:cNvSpPr>
          <p:nvPr>
            <p:ph idx="1"/>
          </p:nvPr>
        </p:nvSpPr>
        <p:spPr>
          <a:xfrm>
            <a:off x="177421" y="819808"/>
            <a:ext cx="11728829" cy="5785944"/>
          </a:xfrm>
        </p:spPr>
        <p:txBody>
          <a:bodyPr>
            <a:normAutofit fontScale="77500" lnSpcReduction="20000"/>
          </a:bodyPr>
          <a:lstStyle/>
          <a:p>
            <a:endParaRPr lang="tr-TR" dirty="0"/>
          </a:p>
          <a:p>
            <a:r>
              <a:rPr lang="tr-TR" dirty="0" smtClean="0">
                <a:solidFill>
                  <a:srgbClr val="7030A0"/>
                </a:solidFill>
              </a:rPr>
              <a:t>Sosyal </a:t>
            </a:r>
            <a:r>
              <a:rPr lang="tr-TR" dirty="0">
                <a:solidFill>
                  <a:srgbClr val="7030A0"/>
                </a:solidFill>
              </a:rPr>
              <a:t>etkinlikleri planlamak ve yürütülmesini koordine etmek amacıyla sene başı öğretmenler kurul toplantısında Millî Eğitim Bakanlığı Eğitim Kurumları Sosyal Etkinlikler Yönetmeliği hükümleri doğrultusunda sosyal etkinlikler kurulu oluşturulur</a:t>
            </a:r>
            <a:r>
              <a:rPr lang="tr-TR" dirty="0" smtClean="0">
                <a:solidFill>
                  <a:srgbClr val="7030A0"/>
                </a:solidFill>
              </a:rPr>
              <a:t>.</a:t>
            </a:r>
          </a:p>
          <a:p>
            <a:r>
              <a:rPr lang="tr-TR" dirty="0" smtClean="0">
                <a:solidFill>
                  <a:srgbClr val="7030A0"/>
                </a:solidFill>
              </a:rPr>
              <a:t> </a:t>
            </a:r>
            <a:endParaRPr lang="tr-TR" dirty="0">
              <a:solidFill>
                <a:srgbClr val="7030A0"/>
              </a:solidFill>
            </a:endParaRPr>
          </a:p>
          <a:p>
            <a:r>
              <a:rPr lang="tr-TR" dirty="0" smtClean="0">
                <a:solidFill>
                  <a:schemeClr val="accent2">
                    <a:lumMod val="50000"/>
                  </a:schemeClr>
                </a:solidFill>
              </a:rPr>
              <a:t>Millî </a:t>
            </a:r>
            <a:r>
              <a:rPr lang="tr-TR" dirty="0">
                <a:solidFill>
                  <a:schemeClr val="accent2">
                    <a:lumMod val="50000"/>
                  </a:schemeClr>
                </a:solidFill>
              </a:rPr>
              <a:t>Eğitim Bakanlığı Eğitim Kurumları Sosyal Etkinlikler Yönetmeliği Ek-4’te öğrencilerin seçebileceği veya seçilebileceği kulüplere yer verilmiştir. Okullarda sene başı öğretmenler kurul toplantısında öğrenci kulüpleri ve danışman öğretmenleri belirlenecektir. </a:t>
            </a:r>
            <a:endParaRPr lang="tr-TR" dirty="0" smtClean="0">
              <a:solidFill>
                <a:schemeClr val="accent2">
                  <a:lumMod val="50000"/>
                </a:schemeClr>
              </a:solidFill>
            </a:endParaRPr>
          </a:p>
          <a:p>
            <a:endParaRPr lang="tr-TR" dirty="0">
              <a:solidFill>
                <a:schemeClr val="accent2">
                  <a:lumMod val="50000"/>
                </a:schemeClr>
              </a:solidFill>
            </a:endParaRPr>
          </a:p>
          <a:p>
            <a:r>
              <a:rPr lang="tr-TR" dirty="0" smtClean="0">
                <a:solidFill>
                  <a:srgbClr val="00B050"/>
                </a:solidFill>
              </a:rPr>
              <a:t>Öğrencilere </a:t>
            </a:r>
            <a:r>
              <a:rPr lang="tr-TR" dirty="0">
                <a:solidFill>
                  <a:srgbClr val="00B050"/>
                </a:solidFill>
              </a:rPr>
              <a:t>karneleri ile birlikte dönem sonlarında “Sosyal Etkinlik Belgesi” verilecektir. “Sosyal Etkinlik Belgesi” öğrencilerin gerçekleştirdiği sosyal etkinlikleri içeren bir belge olup, e-Okul Yönetim Bilgi Sistemi Sosyal Etkinlik Modülü raporlar bölümünden üretilecektir. </a:t>
            </a:r>
            <a:endParaRPr lang="tr-TR" dirty="0" smtClean="0">
              <a:solidFill>
                <a:srgbClr val="00B050"/>
              </a:solidFill>
            </a:endParaRPr>
          </a:p>
          <a:p>
            <a:endParaRPr lang="tr-TR" dirty="0">
              <a:solidFill>
                <a:srgbClr val="00B050"/>
              </a:solidFill>
            </a:endParaRPr>
          </a:p>
          <a:p>
            <a:r>
              <a:rPr lang="tr-TR" dirty="0" smtClean="0">
                <a:solidFill>
                  <a:schemeClr val="accent1">
                    <a:lumMod val="50000"/>
                  </a:schemeClr>
                </a:solidFill>
              </a:rPr>
              <a:t>Sosyal </a:t>
            </a:r>
            <a:r>
              <a:rPr lang="tr-TR" dirty="0">
                <a:solidFill>
                  <a:schemeClr val="accent1">
                    <a:lumMod val="50000"/>
                  </a:schemeClr>
                </a:solidFill>
              </a:rPr>
              <a:t>etkinlikler kapsamında bir öğrenciye ait bir etkinliğin veri girişi, etkinlik en son düzeye ulaştığında (etkinlik tamamlandığında) yapılacaktır. Dolayısıyla bir öğrenciye ait aynı etkinlik için mükerrer veri girişi yapılmayacaktır. </a:t>
            </a:r>
            <a:endParaRPr lang="tr-TR" dirty="0" smtClean="0">
              <a:solidFill>
                <a:schemeClr val="accent1">
                  <a:lumMod val="50000"/>
                </a:schemeClr>
              </a:solidFill>
            </a:endParaRPr>
          </a:p>
          <a:p>
            <a:endParaRPr lang="tr-TR" dirty="0">
              <a:solidFill>
                <a:schemeClr val="accent1">
                  <a:lumMod val="50000"/>
                </a:schemeClr>
              </a:solidFill>
            </a:endParaRPr>
          </a:p>
          <a:p>
            <a:r>
              <a:rPr lang="tr-TR" dirty="0" smtClean="0"/>
              <a:t>Öğrencilerin </a:t>
            </a:r>
            <a:r>
              <a:rPr lang="tr-TR" dirty="0"/>
              <a:t>lig, turnuva vb. usulü süregelen gerçekleştirdikleri etkinliklerin veri girişleri etkinliğin en üst düzeyi esas alınarak Sosyal Etkinlik </a:t>
            </a:r>
            <a:r>
              <a:rPr lang="tr-TR" dirty="0" err="1"/>
              <a:t>Modülü’ne</a:t>
            </a:r>
            <a:r>
              <a:rPr lang="tr-TR" dirty="0"/>
              <a:t> bir defaya mahsus girilir. </a:t>
            </a:r>
          </a:p>
          <a:p>
            <a:endParaRPr lang="tr-TR" dirty="0"/>
          </a:p>
        </p:txBody>
      </p:sp>
    </p:spTree>
    <p:extLst>
      <p:ext uri="{BB962C8B-B14F-4D97-AF65-F5344CB8AC3E}">
        <p14:creationId xmlns:p14="http://schemas.microsoft.com/office/powerpoint/2010/main" xmlns="" val="1701842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4350" y="365125"/>
            <a:ext cx="10839450" cy="1325563"/>
          </a:xfrm>
        </p:spPr>
        <p:txBody>
          <a:bodyPr/>
          <a:lstStyle/>
          <a:p>
            <a:pPr algn="ctr"/>
            <a:r>
              <a:rPr lang="tr-TR" b="1" dirty="0" smtClean="0">
                <a:solidFill>
                  <a:srgbClr val="FF0000"/>
                </a:solidFill>
              </a:rPr>
              <a:t>Sosyal Etkinlik </a:t>
            </a:r>
            <a:r>
              <a:rPr lang="tr-TR" b="1" dirty="0" err="1" smtClean="0">
                <a:solidFill>
                  <a:srgbClr val="FF0000"/>
                </a:solidFill>
              </a:rPr>
              <a:t>Modülü’nde</a:t>
            </a:r>
            <a:r>
              <a:rPr lang="tr-TR" b="1" dirty="0" smtClean="0">
                <a:solidFill>
                  <a:srgbClr val="FF0000"/>
                </a:solidFill>
              </a:rPr>
              <a:t> Yer Alan </a:t>
            </a:r>
            <a:br>
              <a:rPr lang="tr-TR" b="1" dirty="0" smtClean="0">
                <a:solidFill>
                  <a:srgbClr val="FF0000"/>
                </a:solidFill>
              </a:rPr>
            </a:br>
            <a:r>
              <a:rPr lang="tr-TR" b="1" dirty="0" smtClean="0">
                <a:solidFill>
                  <a:srgbClr val="00B0F0"/>
                </a:solidFill>
              </a:rPr>
              <a:t>Sportif Etkinlik </a:t>
            </a:r>
            <a:r>
              <a:rPr lang="tr-TR" b="1" dirty="0" smtClean="0">
                <a:solidFill>
                  <a:srgbClr val="FF0000"/>
                </a:solidFill>
              </a:rPr>
              <a:t>Kategorileri</a:t>
            </a:r>
            <a:endParaRPr lang="tr-TR" b="1" dirty="0">
              <a:solidFill>
                <a:srgbClr val="FF0000"/>
              </a:solidFill>
            </a:endParaRPr>
          </a:p>
        </p:txBody>
      </p:sp>
      <p:sp>
        <p:nvSpPr>
          <p:cNvPr id="3" name="İçerik Yer Tutucusu 2"/>
          <p:cNvSpPr>
            <a:spLocks noGrp="1"/>
          </p:cNvSpPr>
          <p:nvPr>
            <p:ph idx="1"/>
          </p:nvPr>
        </p:nvSpPr>
        <p:spPr>
          <a:xfrm>
            <a:off x="7665245" y="1555026"/>
            <a:ext cx="2343150" cy="4819651"/>
          </a:xfrm>
        </p:spPr>
        <p:txBody>
          <a:bodyPr>
            <a:normAutofit fontScale="85000" lnSpcReduction="20000"/>
          </a:bodyPr>
          <a:lstStyle/>
          <a:p>
            <a:endParaRPr lang="tr-TR" sz="4000" b="0" i="0" u="none" strike="noStrike" baseline="0" dirty="0" smtClean="0">
              <a:solidFill>
                <a:srgbClr val="000000"/>
              </a:solidFill>
              <a:latin typeface="Times New Roman" panose="02020603050405020304" pitchFamily="18" charset="0"/>
            </a:endParaRPr>
          </a:p>
          <a:p>
            <a:r>
              <a:rPr lang="tr-TR" b="0" i="0" u="none" strike="noStrike" baseline="0" dirty="0" smtClean="0">
                <a:solidFill>
                  <a:srgbClr val="000000"/>
                </a:solidFill>
                <a:latin typeface="Times New Roman" panose="02020603050405020304" pitchFamily="18" charset="0"/>
              </a:rPr>
              <a:t> Kürek </a:t>
            </a:r>
          </a:p>
          <a:p>
            <a:r>
              <a:rPr lang="tr-TR" b="0" i="0" u="none" strike="noStrike" baseline="0" dirty="0" smtClean="0">
                <a:solidFill>
                  <a:srgbClr val="000000"/>
                </a:solidFill>
                <a:latin typeface="Times New Roman" panose="02020603050405020304" pitchFamily="18" charset="0"/>
              </a:rPr>
              <a:t> Masa Tenisi </a:t>
            </a:r>
          </a:p>
          <a:p>
            <a:r>
              <a:rPr lang="tr-TR" b="0" i="0" u="none" strike="noStrike" baseline="0" dirty="0" smtClean="0">
                <a:solidFill>
                  <a:srgbClr val="000000"/>
                </a:solidFill>
                <a:latin typeface="Times New Roman" panose="02020603050405020304" pitchFamily="18" charset="0"/>
              </a:rPr>
              <a:t> Modern Pentatlon </a:t>
            </a:r>
          </a:p>
          <a:p>
            <a:r>
              <a:rPr lang="tr-TR" b="0" i="0" u="none" strike="noStrike" baseline="0" dirty="0" smtClean="0">
                <a:solidFill>
                  <a:srgbClr val="000000"/>
                </a:solidFill>
                <a:latin typeface="Times New Roman" panose="02020603050405020304" pitchFamily="18" charset="0"/>
              </a:rPr>
              <a:t> Motosiklet </a:t>
            </a:r>
          </a:p>
          <a:p>
            <a:r>
              <a:rPr lang="tr-TR" b="0" i="0" u="none" strike="noStrike" baseline="0" dirty="0" smtClean="0">
                <a:solidFill>
                  <a:srgbClr val="000000"/>
                </a:solidFill>
                <a:latin typeface="Times New Roman" panose="02020603050405020304" pitchFamily="18" charset="0"/>
              </a:rPr>
              <a:t> </a:t>
            </a:r>
            <a:r>
              <a:rPr lang="tr-TR" b="0" i="0" u="none" strike="noStrike" baseline="0" dirty="0" err="1" smtClean="0">
                <a:solidFill>
                  <a:srgbClr val="000000"/>
                </a:solidFill>
                <a:latin typeface="Times New Roman" panose="02020603050405020304" pitchFamily="18" charset="0"/>
              </a:rPr>
              <a:t>Muay</a:t>
            </a:r>
            <a:r>
              <a:rPr lang="tr-TR" b="0" i="0" u="none" strike="noStrike" baseline="0" dirty="0" smtClean="0">
                <a:solidFill>
                  <a:srgbClr val="000000"/>
                </a:solidFill>
                <a:latin typeface="Times New Roman" panose="02020603050405020304" pitchFamily="18" charset="0"/>
              </a:rPr>
              <a:t> </a:t>
            </a:r>
            <a:r>
              <a:rPr lang="tr-TR" b="0" i="0" u="none" strike="noStrike" baseline="0" dirty="0" err="1" smtClean="0">
                <a:solidFill>
                  <a:srgbClr val="000000"/>
                </a:solidFill>
                <a:latin typeface="Times New Roman" panose="02020603050405020304" pitchFamily="18" charset="0"/>
              </a:rPr>
              <a:t>Thai</a:t>
            </a:r>
            <a:r>
              <a:rPr lang="tr-TR" b="0" i="0" u="none" strike="noStrike" baseline="0" dirty="0" smtClean="0">
                <a:solidFill>
                  <a:srgbClr val="000000"/>
                </a:solidFill>
                <a:latin typeface="Times New Roman" panose="02020603050405020304" pitchFamily="18" charset="0"/>
              </a:rPr>
              <a:t> </a:t>
            </a:r>
          </a:p>
          <a:p>
            <a:r>
              <a:rPr lang="tr-TR" b="0" i="0" u="none" strike="noStrike" baseline="0" dirty="0" smtClean="0">
                <a:solidFill>
                  <a:srgbClr val="000000"/>
                </a:solidFill>
                <a:latin typeface="Times New Roman" panose="02020603050405020304" pitchFamily="18" charset="0"/>
              </a:rPr>
              <a:t> Okçuluk </a:t>
            </a:r>
          </a:p>
          <a:p>
            <a:r>
              <a:rPr lang="tr-TR" b="0" i="0" u="none" strike="noStrike" baseline="0" dirty="0" smtClean="0">
                <a:solidFill>
                  <a:srgbClr val="000000"/>
                </a:solidFill>
                <a:latin typeface="Times New Roman" panose="02020603050405020304" pitchFamily="18" charset="0"/>
              </a:rPr>
              <a:t> </a:t>
            </a:r>
            <a:r>
              <a:rPr lang="tr-TR" b="0" i="0" u="none" strike="noStrike" baseline="0" dirty="0" err="1" smtClean="0">
                <a:solidFill>
                  <a:srgbClr val="000000"/>
                </a:solidFill>
                <a:latin typeface="Times New Roman" panose="02020603050405020304" pitchFamily="18" charset="0"/>
              </a:rPr>
              <a:t>Oryantiring</a:t>
            </a:r>
            <a:r>
              <a:rPr lang="tr-TR" b="0" i="0" u="none" strike="noStrike" baseline="0" dirty="0" smtClean="0">
                <a:solidFill>
                  <a:srgbClr val="000000"/>
                </a:solidFill>
                <a:latin typeface="Times New Roman" panose="02020603050405020304" pitchFamily="18" charset="0"/>
              </a:rPr>
              <a:t> </a:t>
            </a:r>
          </a:p>
          <a:p>
            <a:r>
              <a:rPr lang="tr-TR" b="0" i="0" u="none" strike="noStrike" baseline="0" dirty="0" smtClean="0">
                <a:solidFill>
                  <a:srgbClr val="000000"/>
                </a:solidFill>
                <a:latin typeface="Times New Roman" panose="02020603050405020304" pitchFamily="18" charset="0"/>
              </a:rPr>
              <a:t> Otomobil Sporları </a:t>
            </a:r>
          </a:p>
          <a:p>
            <a:r>
              <a:rPr lang="tr-TR" b="0" i="0" u="none" strike="noStrike" baseline="0" dirty="0" smtClean="0">
                <a:solidFill>
                  <a:srgbClr val="000000"/>
                </a:solidFill>
                <a:latin typeface="Times New Roman" panose="02020603050405020304" pitchFamily="18" charset="0"/>
              </a:rPr>
              <a:t></a:t>
            </a:r>
            <a:endParaRPr lang="tr-TR" dirty="0"/>
          </a:p>
        </p:txBody>
      </p:sp>
      <p:sp>
        <p:nvSpPr>
          <p:cNvPr id="4" name="Metin kutusu 3"/>
          <p:cNvSpPr txBox="1"/>
          <p:nvPr/>
        </p:nvSpPr>
        <p:spPr>
          <a:xfrm>
            <a:off x="283369" y="2256692"/>
            <a:ext cx="4362450" cy="3416320"/>
          </a:xfrm>
          <a:prstGeom prst="rect">
            <a:avLst/>
          </a:prstGeom>
          <a:noFill/>
        </p:spPr>
        <p:txBody>
          <a:bodyPr wrap="square" rtlCol="0">
            <a:spAutoFit/>
          </a:bodyPr>
          <a:lstStyle/>
          <a:p>
            <a:pPr marL="342900" indent="-342900">
              <a:buFont typeface="Wingdings" panose="05000000000000000000" pitchFamily="2" charset="2"/>
              <a:buChar char="v"/>
            </a:pPr>
            <a:r>
              <a:rPr lang="tr-TR" sz="2400" dirty="0">
                <a:solidFill>
                  <a:srgbClr val="000000"/>
                </a:solidFill>
                <a:latin typeface="Times New Roman" panose="02020603050405020304" pitchFamily="18" charset="0"/>
              </a:rPr>
              <a:t>Atıcılık </a:t>
            </a:r>
          </a:p>
          <a:p>
            <a:pPr marL="342900" indent="-342900">
              <a:buFont typeface="Wingdings" panose="05000000000000000000" pitchFamily="2" charset="2"/>
              <a:buChar char="v"/>
            </a:pPr>
            <a:r>
              <a:rPr lang="tr-TR" sz="2400" dirty="0" smtClean="0">
                <a:solidFill>
                  <a:srgbClr val="000000"/>
                </a:solidFill>
                <a:latin typeface="Times New Roman" panose="02020603050405020304" pitchFamily="18" charset="0"/>
              </a:rPr>
              <a:t>Atletizm </a:t>
            </a: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tr-TR" sz="2400" dirty="0" smtClean="0">
                <a:solidFill>
                  <a:srgbClr val="000000"/>
                </a:solidFill>
                <a:latin typeface="Times New Roman" panose="02020603050405020304" pitchFamily="18" charset="0"/>
              </a:rPr>
              <a:t>Badminton </a:t>
            </a: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tr-TR" sz="2400" dirty="0" smtClean="0">
                <a:solidFill>
                  <a:srgbClr val="000000"/>
                </a:solidFill>
                <a:latin typeface="Times New Roman" panose="02020603050405020304" pitchFamily="18" charset="0"/>
              </a:rPr>
              <a:t>Basketbol </a:t>
            </a: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tr-TR" sz="2400" dirty="0" err="1" smtClean="0">
                <a:solidFill>
                  <a:srgbClr val="000000"/>
                </a:solidFill>
                <a:latin typeface="Times New Roman" panose="02020603050405020304" pitchFamily="18" charset="0"/>
              </a:rPr>
              <a:t>Beyzbol</a:t>
            </a:r>
            <a:r>
              <a:rPr lang="tr-TR" sz="2400" dirty="0" smtClean="0">
                <a:solidFill>
                  <a:srgbClr val="000000"/>
                </a:solidFill>
                <a:latin typeface="Times New Roman" panose="02020603050405020304" pitchFamily="18" charset="0"/>
              </a:rPr>
              <a:t> </a:t>
            </a: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tr-TR" sz="2400" dirty="0" smtClean="0">
                <a:solidFill>
                  <a:srgbClr val="000000"/>
                </a:solidFill>
                <a:latin typeface="Times New Roman" panose="02020603050405020304" pitchFamily="18" charset="0"/>
              </a:rPr>
              <a:t>Bilardo </a:t>
            </a: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tr-TR" sz="2400" dirty="0" smtClean="0">
                <a:solidFill>
                  <a:srgbClr val="000000"/>
                </a:solidFill>
                <a:latin typeface="Times New Roman" panose="02020603050405020304" pitchFamily="18" charset="0"/>
              </a:rPr>
              <a:t>Binicilik </a:t>
            </a: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tr-TR" sz="2400" dirty="0" smtClean="0">
                <a:solidFill>
                  <a:srgbClr val="000000"/>
                </a:solidFill>
                <a:latin typeface="Times New Roman" panose="02020603050405020304" pitchFamily="18" charset="0"/>
              </a:rPr>
              <a:t>Bisiklet </a:t>
            </a:r>
            <a:endParaRPr lang="tr-TR" sz="2400" dirty="0">
              <a:solidFill>
                <a:srgbClr val="000000"/>
              </a:solidFill>
              <a:latin typeface="Times New Roman" panose="02020603050405020304" pitchFamily="18" charset="0"/>
            </a:endParaRPr>
          </a:p>
          <a:p>
            <a:pPr marL="342900" indent="-342900">
              <a:buFont typeface="Wingdings" panose="05000000000000000000" pitchFamily="2" charset="2"/>
              <a:buChar char="v"/>
            </a:pPr>
            <a:r>
              <a:rPr lang="tr-TR" sz="2400" dirty="0" err="1" smtClean="0">
                <a:solidFill>
                  <a:srgbClr val="000000"/>
                </a:solidFill>
                <a:latin typeface="Times New Roman" panose="02020603050405020304" pitchFamily="18" charset="0"/>
              </a:rPr>
              <a:t>Bocce</a:t>
            </a:r>
            <a:r>
              <a:rPr lang="tr-TR" sz="2400" dirty="0" smtClean="0">
                <a:solidFill>
                  <a:srgbClr val="000000"/>
                </a:solidFill>
                <a:latin typeface="Times New Roman" panose="02020603050405020304" pitchFamily="18" charset="0"/>
              </a:rPr>
              <a:t> </a:t>
            </a:r>
            <a:endParaRPr lang="tr-TR" sz="2400" dirty="0">
              <a:solidFill>
                <a:srgbClr val="000000"/>
              </a:solidFill>
              <a:latin typeface="Times New Roman" panose="02020603050405020304" pitchFamily="18" charset="0"/>
            </a:endParaRPr>
          </a:p>
        </p:txBody>
      </p:sp>
      <p:sp>
        <p:nvSpPr>
          <p:cNvPr id="5" name="Metin kutusu 4"/>
          <p:cNvSpPr txBox="1"/>
          <p:nvPr/>
        </p:nvSpPr>
        <p:spPr>
          <a:xfrm>
            <a:off x="3748088" y="1861334"/>
            <a:ext cx="3771900" cy="3416320"/>
          </a:xfrm>
          <a:prstGeom prst="rect">
            <a:avLst/>
          </a:prstGeom>
          <a:noFill/>
        </p:spPr>
        <p:txBody>
          <a:bodyPr wrap="square" rtlCol="0">
            <a:spAutoFit/>
          </a:bodyPr>
          <a:lstStyle/>
          <a:p>
            <a:r>
              <a:rPr lang="tr-TR" dirty="0">
                <a:solidFill>
                  <a:srgbClr val="000000"/>
                </a:solidFill>
                <a:latin typeface="Times New Roman" panose="02020603050405020304" pitchFamily="18" charset="0"/>
              </a:rPr>
              <a:t> Dans Sporları </a:t>
            </a:r>
          </a:p>
          <a:p>
            <a:r>
              <a:rPr lang="tr-TR" dirty="0">
                <a:solidFill>
                  <a:srgbClr val="000000"/>
                </a:solidFill>
                <a:latin typeface="Times New Roman" panose="02020603050405020304" pitchFamily="18" charset="0"/>
              </a:rPr>
              <a:t> Dart </a:t>
            </a:r>
          </a:p>
          <a:p>
            <a:r>
              <a:rPr lang="tr-TR" dirty="0">
                <a:solidFill>
                  <a:srgbClr val="000000"/>
                </a:solidFill>
                <a:latin typeface="Times New Roman" panose="02020603050405020304" pitchFamily="18" charset="0"/>
              </a:rPr>
              <a:t> Eskrim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Florbal</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Futbol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Futsal</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Geleneksel Spor Dalları </a:t>
            </a:r>
          </a:p>
          <a:p>
            <a:r>
              <a:rPr lang="tr-TR" dirty="0">
                <a:solidFill>
                  <a:srgbClr val="000000"/>
                </a:solidFill>
                <a:latin typeface="Times New Roman" panose="02020603050405020304" pitchFamily="18" charset="0"/>
              </a:rPr>
              <a:t> Golf </a:t>
            </a:r>
          </a:p>
          <a:p>
            <a:r>
              <a:rPr lang="tr-TR" dirty="0">
                <a:solidFill>
                  <a:srgbClr val="000000"/>
                </a:solidFill>
                <a:latin typeface="Times New Roman" panose="02020603050405020304" pitchFamily="18" charset="0"/>
              </a:rPr>
              <a:t> Güreş </a:t>
            </a:r>
          </a:p>
          <a:p>
            <a:r>
              <a:rPr lang="tr-TR" dirty="0">
                <a:solidFill>
                  <a:srgbClr val="000000"/>
                </a:solidFill>
                <a:latin typeface="Times New Roman" panose="02020603050405020304" pitchFamily="18" charset="0"/>
              </a:rPr>
              <a:t> Halk Oyunları </a:t>
            </a:r>
          </a:p>
          <a:p>
            <a:r>
              <a:rPr lang="tr-TR" dirty="0">
                <a:solidFill>
                  <a:srgbClr val="000000"/>
                </a:solidFill>
                <a:latin typeface="Times New Roman" panose="02020603050405020304" pitchFamily="18" charset="0"/>
              </a:rPr>
              <a:t> Halter </a:t>
            </a:r>
          </a:p>
          <a:p>
            <a:endParaRPr lang="tr-TR" dirty="0"/>
          </a:p>
        </p:txBody>
      </p:sp>
      <p:sp>
        <p:nvSpPr>
          <p:cNvPr id="6" name="Metin kutusu 5"/>
          <p:cNvSpPr txBox="1"/>
          <p:nvPr/>
        </p:nvSpPr>
        <p:spPr>
          <a:xfrm>
            <a:off x="9951245" y="1979692"/>
            <a:ext cx="2114550" cy="3970318"/>
          </a:xfrm>
          <a:prstGeom prst="rect">
            <a:avLst/>
          </a:prstGeom>
          <a:noFill/>
        </p:spPr>
        <p:txBody>
          <a:bodyPr wrap="square" rtlCol="0">
            <a:spAutoFit/>
          </a:bodyPr>
          <a:lstStyle/>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Ragbi</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Satranç </a:t>
            </a:r>
          </a:p>
          <a:p>
            <a:r>
              <a:rPr lang="tr-TR" dirty="0">
                <a:solidFill>
                  <a:srgbClr val="000000"/>
                </a:solidFill>
                <a:latin typeface="Times New Roman" panose="02020603050405020304" pitchFamily="18" charset="0"/>
              </a:rPr>
              <a:t> Sualtı Sporları </a:t>
            </a:r>
          </a:p>
          <a:p>
            <a:r>
              <a:rPr lang="tr-TR" dirty="0">
                <a:solidFill>
                  <a:srgbClr val="000000"/>
                </a:solidFill>
                <a:latin typeface="Times New Roman" panose="02020603050405020304" pitchFamily="18" charset="0"/>
              </a:rPr>
              <a:t> Sutopu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Teakwondo</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Tenis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Triatlon</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Voleybol </a:t>
            </a:r>
          </a:p>
          <a:p>
            <a:r>
              <a:rPr lang="tr-TR" dirty="0">
                <a:solidFill>
                  <a:srgbClr val="000000"/>
                </a:solidFill>
                <a:latin typeface="Times New Roman" panose="02020603050405020304" pitchFamily="18" charset="0"/>
              </a:rPr>
              <a:t> Vücut Geliştirme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Fitness</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Wushu</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Yelken </a:t>
            </a:r>
          </a:p>
          <a:p>
            <a:r>
              <a:rPr lang="tr-TR" dirty="0">
                <a:solidFill>
                  <a:srgbClr val="000000"/>
                </a:solidFill>
                <a:latin typeface="Times New Roman" panose="02020603050405020304" pitchFamily="18" charset="0"/>
              </a:rPr>
              <a:t> Yüzme </a:t>
            </a:r>
          </a:p>
          <a:p>
            <a:r>
              <a:rPr lang="tr-TR" dirty="0">
                <a:solidFill>
                  <a:srgbClr val="000000"/>
                </a:solidFill>
                <a:latin typeface="Times New Roman" panose="02020603050405020304" pitchFamily="18" charset="0"/>
              </a:rPr>
              <a:t> E-Spor </a:t>
            </a:r>
          </a:p>
        </p:txBody>
      </p:sp>
      <p:sp>
        <p:nvSpPr>
          <p:cNvPr id="7" name="Metin kutusu 6"/>
          <p:cNvSpPr txBox="1"/>
          <p:nvPr/>
        </p:nvSpPr>
        <p:spPr>
          <a:xfrm>
            <a:off x="6396038" y="1861334"/>
            <a:ext cx="2381250" cy="3416320"/>
          </a:xfrm>
          <a:prstGeom prst="rect">
            <a:avLst/>
          </a:prstGeom>
          <a:noFill/>
        </p:spPr>
        <p:txBody>
          <a:bodyPr wrap="square" rtlCol="0">
            <a:spAutoFit/>
          </a:bodyPr>
          <a:lstStyle/>
          <a:p>
            <a:r>
              <a:rPr lang="tr-TR" dirty="0">
                <a:solidFill>
                  <a:srgbClr val="000000"/>
                </a:solidFill>
                <a:latin typeface="Times New Roman" panose="02020603050405020304" pitchFamily="18" charset="0"/>
              </a:rPr>
              <a:t> Hava Sporları </a:t>
            </a:r>
          </a:p>
          <a:p>
            <a:r>
              <a:rPr lang="tr-TR" dirty="0">
                <a:solidFill>
                  <a:srgbClr val="000000"/>
                </a:solidFill>
                <a:latin typeface="Times New Roman" panose="02020603050405020304" pitchFamily="18" charset="0"/>
              </a:rPr>
              <a:t> Hentbol </a:t>
            </a:r>
          </a:p>
          <a:p>
            <a:r>
              <a:rPr lang="tr-TR" dirty="0">
                <a:solidFill>
                  <a:srgbClr val="000000"/>
                </a:solidFill>
                <a:latin typeface="Times New Roman" panose="02020603050405020304" pitchFamily="18" charset="0"/>
              </a:rPr>
              <a:t> Hokey </a:t>
            </a:r>
          </a:p>
          <a:p>
            <a:r>
              <a:rPr lang="tr-TR" dirty="0">
                <a:solidFill>
                  <a:srgbClr val="000000"/>
                </a:solidFill>
                <a:latin typeface="Times New Roman" panose="02020603050405020304" pitchFamily="18" charset="0"/>
              </a:rPr>
              <a:t> İzcilik </a:t>
            </a:r>
          </a:p>
          <a:p>
            <a:r>
              <a:rPr lang="tr-TR" dirty="0">
                <a:solidFill>
                  <a:srgbClr val="000000"/>
                </a:solidFill>
                <a:latin typeface="Times New Roman" panose="02020603050405020304" pitchFamily="18" charset="0"/>
              </a:rPr>
              <a:t> Judo </a:t>
            </a:r>
          </a:p>
          <a:p>
            <a:r>
              <a:rPr lang="tr-TR" dirty="0">
                <a:solidFill>
                  <a:srgbClr val="000000"/>
                </a:solidFill>
                <a:latin typeface="Times New Roman" panose="02020603050405020304" pitchFamily="18" charset="0"/>
              </a:rPr>
              <a:t> Kano </a:t>
            </a:r>
          </a:p>
          <a:p>
            <a:r>
              <a:rPr lang="tr-TR" dirty="0">
                <a:solidFill>
                  <a:srgbClr val="000000"/>
                </a:solidFill>
                <a:latin typeface="Times New Roman" panose="02020603050405020304" pitchFamily="18" charset="0"/>
              </a:rPr>
              <a:t> Karate </a:t>
            </a:r>
          </a:p>
          <a:p>
            <a:r>
              <a:rPr lang="tr-TR" dirty="0">
                <a:solidFill>
                  <a:srgbClr val="000000"/>
                </a:solidFill>
                <a:latin typeface="Times New Roman" panose="02020603050405020304" pitchFamily="18" charset="0"/>
              </a:rPr>
              <a:t> Kayak </a:t>
            </a:r>
          </a:p>
          <a:p>
            <a:r>
              <a:rPr lang="tr-TR" dirty="0">
                <a:solidFill>
                  <a:srgbClr val="000000"/>
                </a:solidFill>
                <a:latin typeface="Times New Roman" panose="02020603050405020304" pitchFamily="18" charset="0"/>
              </a:rPr>
              <a:t> Kızak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Kick</a:t>
            </a:r>
            <a:r>
              <a:rPr lang="tr-TR" dirty="0">
                <a:solidFill>
                  <a:srgbClr val="000000"/>
                </a:solidFill>
                <a:latin typeface="Times New Roman" panose="02020603050405020304" pitchFamily="18" charset="0"/>
              </a:rPr>
              <a:t> Boks </a:t>
            </a:r>
          </a:p>
          <a:p>
            <a:r>
              <a:rPr lang="tr-TR" dirty="0">
                <a:solidFill>
                  <a:srgbClr val="000000"/>
                </a:solidFill>
                <a:latin typeface="Times New Roman" panose="02020603050405020304" pitchFamily="18" charset="0"/>
              </a:rPr>
              <a:t> Korumalı Futbol </a:t>
            </a:r>
          </a:p>
          <a:p>
            <a:endParaRPr lang="tr-TR" dirty="0"/>
          </a:p>
        </p:txBody>
      </p:sp>
      <p:sp>
        <p:nvSpPr>
          <p:cNvPr id="8" name="Metin kutusu 7"/>
          <p:cNvSpPr txBox="1"/>
          <p:nvPr/>
        </p:nvSpPr>
        <p:spPr>
          <a:xfrm>
            <a:off x="1985963" y="1690688"/>
            <a:ext cx="2190750" cy="2585323"/>
          </a:xfrm>
          <a:prstGeom prst="rect">
            <a:avLst/>
          </a:prstGeom>
          <a:noFill/>
        </p:spPr>
        <p:txBody>
          <a:bodyPr wrap="square" rtlCol="0">
            <a:spAutoFit/>
          </a:bodyPr>
          <a:lstStyle/>
          <a:p>
            <a:r>
              <a:rPr lang="tr-TR" dirty="0">
                <a:solidFill>
                  <a:srgbClr val="000000"/>
                </a:solidFill>
                <a:latin typeface="Times New Roman" panose="02020603050405020304" pitchFamily="18" charset="0"/>
              </a:rPr>
              <a:t> Boks </a:t>
            </a:r>
          </a:p>
          <a:p>
            <a:r>
              <a:rPr lang="tr-TR" dirty="0">
                <a:solidFill>
                  <a:srgbClr val="000000"/>
                </a:solidFill>
                <a:latin typeface="Times New Roman" panose="02020603050405020304" pitchFamily="18" charset="0"/>
              </a:rPr>
              <a:t> Bowling </a:t>
            </a:r>
          </a:p>
          <a:p>
            <a:r>
              <a:rPr lang="tr-TR" dirty="0">
                <a:solidFill>
                  <a:srgbClr val="000000"/>
                </a:solidFill>
                <a:latin typeface="Times New Roman" panose="02020603050405020304" pitchFamily="18" charset="0"/>
              </a:rPr>
              <a:t> Briç </a:t>
            </a:r>
          </a:p>
          <a:p>
            <a:r>
              <a:rPr lang="tr-TR" dirty="0">
                <a:solidFill>
                  <a:srgbClr val="000000"/>
                </a:solidFill>
                <a:latin typeface="Times New Roman" panose="02020603050405020304" pitchFamily="18" charset="0"/>
              </a:rPr>
              <a:t> Buz Hokeyi </a:t>
            </a:r>
          </a:p>
          <a:p>
            <a:r>
              <a:rPr lang="tr-TR" dirty="0">
                <a:solidFill>
                  <a:srgbClr val="000000"/>
                </a:solidFill>
                <a:latin typeface="Times New Roman" panose="02020603050405020304" pitchFamily="18" charset="0"/>
              </a:rPr>
              <a:t> Buz Pateni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Cimnastik</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a:t>
            </a:r>
            <a:r>
              <a:rPr lang="tr-TR" dirty="0" err="1">
                <a:solidFill>
                  <a:srgbClr val="000000"/>
                </a:solidFill>
                <a:latin typeface="Times New Roman" panose="02020603050405020304" pitchFamily="18" charset="0"/>
              </a:rPr>
              <a:t>Curling</a:t>
            </a:r>
            <a:r>
              <a:rPr lang="tr-TR" dirty="0">
                <a:solidFill>
                  <a:srgbClr val="000000"/>
                </a:solidFill>
                <a:latin typeface="Times New Roman" panose="02020603050405020304" pitchFamily="18" charset="0"/>
              </a:rPr>
              <a:t> </a:t>
            </a:r>
          </a:p>
          <a:p>
            <a:r>
              <a:rPr lang="tr-TR" dirty="0">
                <a:solidFill>
                  <a:srgbClr val="000000"/>
                </a:solidFill>
                <a:latin typeface="Times New Roman" panose="02020603050405020304" pitchFamily="18" charset="0"/>
              </a:rPr>
              <a:t> Dağcılık </a:t>
            </a:r>
          </a:p>
          <a:p>
            <a:endParaRPr lang="tr-TR" dirty="0"/>
          </a:p>
        </p:txBody>
      </p:sp>
    </p:spTree>
    <p:extLst>
      <p:ext uri="{BB962C8B-B14F-4D97-AF65-F5344CB8AC3E}">
        <p14:creationId xmlns:p14="http://schemas.microsoft.com/office/powerpoint/2010/main" xmlns="" val="1443482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0946" y="519810"/>
            <a:ext cx="6016094" cy="5823408"/>
          </a:xfr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61891" y="679223"/>
            <a:ext cx="6030109" cy="5663995"/>
          </a:xfrm>
          <a:prstGeom prst="rect">
            <a:avLst/>
          </a:prstGeom>
        </p:spPr>
      </p:pic>
    </p:spTree>
    <p:extLst>
      <p:ext uri="{BB962C8B-B14F-4D97-AF65-F5344CB8AC3E}">
        <p14:creationId xmlns:p14="http://schemas.microsoft.com/office/powerpoint/2010/main" xmlns="" val="32346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08082" y="409902"/>
            <a:ext cx="6653049" cy="6321973"/>
          </a:xfrm>
        </p:spPr>
      </p:pic>
    </p:spTree>
    <p:extLst>
      <p:ext uri="{BB962C8B-B14F-4D97-AF65-F5344CB8AC3E}">
        <p14:creationId xmlns:p14="http://schemas.microsoft.com/office/powerpoint/2010/main" xmlns="" val="3725151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solidFill>
                  <a:srgbClr val="FF0000"/>
                </a:solidFill>
              </a:rPr>
              <a:t>Sosyal Etkinlik </a:t>
            </a:r>
            <a:r>
              <a:rPr lang="tr-TR" b="1" dirty="0" err="1" smtClean="0">
                <a:solidFill>
                  <a:srgbClr val="FF0000"/>
                </a:solidFill>
              </a:rPr>
              <a:t>Modülü’nde</a:t>
            </a:r>
            <a:r>
              <a:rPr lang="tr-TR" b="1" dirty="0" smtClean="0">
                <a:solidFill>
                  <a:srgbClr val="FF0000"/>
                </a:solidFill>
              </a:rPr>
              <a:t> Yer Alan </a:t>
            </a:r>
            <a:br>
              <a:rPr lang="tr-TR" b="1" dirty="0" smtClean="0">
                <a:solidFill>
                  <a:srgbClr val="FF0000"/>
                </a:solidFill>
              </a:rPr>
            </a:br>
            <a:r>
              <a:rPr lang="tr-TR" b="1" dirty="0" smtClean="0">
                <a:solidFill>
                  <a:srgbClr val="00B0F0"/>
                </a:solidFill>
              </a:rPr>
              <a:t>Toplum Hizmeti Çalışmaları</a:t>
            </a:r>
            <a:r>
              <a:rPr lang="tr-TR" b="1" dirty="0" smtClean="0">
                <a:solidFill>
                  <a:srgbClr val="FF0000"/>
                </a:solidFill>
              </a:rPr>
              <a:t> Kategorileri</a:t>
            </a:r>
            <a:endParaRPr lang="tr-TR" b="1" dirty="0">
              <a:solidFill>
                <a:srgbClr val="FF0000"/>
              </a:solidFill>
            </a:endParaRPr>
          </a:p>
        </p:txBody>
      </p:sp>
      <p:sp>
        <p:nvSpPr>
          <p:cNvPr id="3" name="İçerik Yer Tutucusu 2"/>
          <p:cNvSpPr>
            <a:spLocks noGrp="1"/>
          </p:cNvSpPr>
          <p:nvPr>
            <p:ph idx="1"/>
          </p:nvPr>
        </p:nvSpPr>
        <p:spPr>
          <a:xfrm>
            <a:off x="236483" y="1825624"/>
            <a:ext cx="11117317" cy="4890485"/>
          </a:xfrm>
        </p:spPr>
        <p:txBody>
          <a:bodyPr>
            <a:normAutofit fontScale="77500" lnSpcReduction="20000"/>
          </a:bodyPr>
          <a:lstStyle/>
          <a:p>
            <a:endParaRPr lang="tr-TR" sz="3200" b="0" i="0" u="none" strike="noStrike" baseline="0" dirty="0" smtClean="0">
              <a:solidFill>
                <a:srgbClr val="000000"/>
              </a:solidFill>
              <a:latin typeface="Times New Roman" panose="02020603050405020304" pitchFamily="18" charset="0"/>
            </a:endParaRPr>
          </a:p>
          <a:p>
            <a:pPr marL="0" indent="0">
              <a:buNone/>
            </a:pPr>
            <a:r>
              <a:rPr lang="tr-TR" sz="3600" dirty="0">
                <a:solidFill>
                  <a:srgbClr val="000000"/>
                </a:solidFill>
                <a:latin typeface="Wingdings" panose="05000000000000000000" pitchFamily="2" charset="2"/>
              </a:rPr>
              <a:t></a:t>
            </a:r>
            <a:r>
              <a:rPr lang="tr-TR" dirty="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Toplumsal Refah ve Eşitliği Sağlamaya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Millî ve Manevi Değerleri Koruma ve Yaşatmaya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Toplumsal Bilinci Geliştirmeye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Velilerin ve Diğer Paydaşların Okulla İş Birliğini Artırmaya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Tarihi ve Doğal Çevrenin Korunması ve Geliştirilmesine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Dezavantajlı Bireylerin Toplumsal Entegrasyonuna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Spor ve Sağlık Kültürünün Geliştirilmesine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Sivil Toplum Kuruluşları ile Sosyal Hizmetlere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Sanat, Kültür ve Bilim İmkânlarının ve Kültürünün Geliştirilmesine Yönelik Çalışmalar </a:t>
            </a:r>
          </a:p>
          <a:p>
            <a:pPr marL="0" indent="0">
              <a:buNone/>
            </a:pPr>
            <a:r>
              <a:rPr lang="tr-TR" sz="3600" b="0" i="0" u="none" strike="noStrike" baseline="0" dirty="0" smtClean="0">
                <a:solidFill>
                  <a:srgbClr val="000000"/>
                </a:solidFill>
                <a:latin typeface="Wingdings" panose="05000000000000000000" pitchFamily="2" charset="2"/>
              </a:rPr>
              <a:t> </a:t>
            </a:r>
            <a:r>
              <a:rPr lang="tr-TR" b="0" i="0" u="none" strike="noStrike" baseline="0" dirty="0" smtClean="0">
                <a:solidFill>
                  <a:srgbClr val="000000"/>
                </a:solidFill>
                <a:latin typeface="Times New Roman" panose="02020603050405020304" pitchFamily="18" charset="0"/>
              </a:rPr>
              <a:t>Trafik Kuralları ve Güvenliğine Yönelik Çalışmalar </a:t>
            </a:r>
          </a:p>
          <a:p>
            <a:endParaRPr lang="tr-TR" dirty="0"/>
          </a:p>
        </p:txBody>
      </p:sp>
    </p:spTree>
    <p:extLst>
      <p:ext uri="{BB962C8B-B14F-4D97-AF65-F5344CB8AC3E}">
        <p14:creationId xmlns:p14="http://schemas.microsoft.com/office/powerpoint/2010/main" xmlns="" val="779608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6000" b="1" dirty="0">
                <a:solidFill>
                  <a:srgbClr val="FF0000"/>
                </a:solidFill>
              </a:rPr>
              <a:t>SOSYAL ETKİNLİK </a:t>
            </a:r>
            <a:r>
              <a:rPr lang="tr-TR" sz="6000" b="1" dirty="0" smtClean="0">
                <a:solidFill>
                  <a:srgbClr val="FF0000"/>
                </a:solidFill>
              </a:rPr>
              <a:t>MODÜLÜ</a:t>
            </a:r>
          </a:p>
          <a:p>
            <a:pPr marL="0" indent="0" algn="ctr">
              <a:buNone/>
            </a:pPr>
            <a:r>
              <a:rPr lang="tr-TR" sz="6000" b="1" dirty="0" smtClean="0">
                <a:solidFill>
                  <a:srgbClr val="FF0000"/>
                </a:solidFill>
              </a:rPr>
              <a:t> </a:t>
            </a:r>
            <a:r>
              <a:rPr lang="tr-TR" sz="6000" b="1" dirty="0">
                <a:solidFill>
                  <a:srgbClr val="FF0000"/>
                </a:solidFill>
              </a:rPr>
              <a:t>VERİ GİRİŞ EKRANLARI </a:t>
            </a:r>
            <a:endParaRPr lang="tr-TR" sz="6000" dirty="0">
              <a:solidFill>
                <a:srgbClr val="FF0000"/>
              </a:solidFill>
            </a:endParaRPr>
          </a:p>
        </p:txBody>
      </p:sp>
    </p:spTree>
    <p:extLst>
      <p:ext uri="{BB962C8B-B14F-4D97-AF65-F5344CB8AC3E}">
        <p14:creationId xmlns:p14="http://schemas.microsoft.com/office/powerpoint/2010/main" xmlns="" val="2962869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7200"/>
            <a:ext cx="10515600" cy="5719763"/>
          </a:xfrm>
        </p:spPr>
        <p:txBody>
          <a:bodyPr/>
          <a:lstStyle/>
          <a:p>
            <a:pPr marL="514350" indent="-514350" algn="ctr">
              <a:buAutoNum type="alphaUcPeriod"/>
            </a:pPr>
            <a:r>
              <a:rPr lang="tr-TR" b="1" dirty="0" smtClean="0">
                <a:solidFill>
                  <a:srgbClr val="FF0000"/>
                </a:solidFill>
              </a:rPr>
              <a:t>OKUL </a:t>
            </a:r>
            <a:r>
              <a:rPr lang="tr-TR" b="1" dirty="0">
                <a:solidFill>
                  <a:srgbClr val="FF0000"/>
                </a:solidFill>
              </a:rPr>
              <a:t>KULÜP TANIMLAMA </a:t>
            </a:r>
            <a:endParaRPr lang="tr-TR" b="1" dirty="0" smtClean="0">
              <a:solidFill>
                <a:srgbClr val="FF0000"/>
              </a:solidFill>
            </a:endParaRPr>
          </a:p>
          <a:p>
            <a:pPr marL="514350" indent="-514350">
              <a:buAutoNum type="alphaUcPeriod"/>
            </a:pPr>
            <a:endParaRPr lang="tr-TR" b="1" dirty="0">
              <a:solidFill>
                <a:srgbClr val="FF0000"/>
              </a:solidFill>
            </a:endParaRPr>
          </a:p>
          <a:p>
            <a:pPr marL="0" indent="0">
              <a:buNone/>
            </a:pPr>
            <a:endParaRPr lang="tr-TR" dirty="0">
              <a:solidFill>
                <a:srgbClr val="FF0000"/>
              </a:solidFill>
            </a:endParaRPr>
          </a:p>
          <a:p>
            <a:pPr marL="0" indent="0">
              <a:buNone/>
            </a:pPr>
            <a:r>
              <a:rPr lang="tr-TR" dirty="0"/>
              <a:t>Öğretmenler kurulunda bir eğitim-öğretim yılı için seçilen kulüpler ve kulüp danışman öğretmen bilgilerinin yer aldığı ekrandır. Sosyal etkinlikler kurulu tarafından sene başı öğretmenler kurulunda Millî Eğitim Bakanlığı Eğitim Kurumları Sosyal Etkinlikler Yönetmeliği Ek-4 çizelgede belirtilen kulüpler ile Ek-4 çizelgede bulunmayan veya konuları birbirine yakın birden fazla kulübün birleştirilmesiyle oluşturulan yeni kulüpler ve danışman öğretmenleri, </a:t>
            </a:r>
            <a:r>
              <a:rPr lang="tr-TR" b="1" dirty="0">
                <a:solidFill>
                  <a:srgbClr val="00B0F0"/>
                </a:solidFill>
              </a:rPr>
              <a:t>sosyal etkinlikler kurulu başkanı (okul müdürü ya da görevlendirilen ilgili müdür yardımcısı)</a:t>
            </a:r>
            <a:r>
              <a:rPr lang="tr-TR" dirty="0">
                <a:solidFill>
                  <a:srgbClr val="00B0F0"/>
                </a:solidFill>
              </a:rPr>
              <a:t> tarafından bu ekrana işlenir. </a:t>
            </a:r>
          </a:p>
        </p:txBody>
      </p:sp>
    </p:spTree>
    <p:extLst>
      <p:ext uri="{BB962C8B-B14F-4D97-AF65-F5344CB8AC3E}">
        <p14:creationId xmlns:p14="http://schemas.microsoft.com/office/powerpoint/2010/main" xmlns="" val="164427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i="1" dirty="0" smtClean="0">
                <a:solidFill>
                  <a:srgbClr val="FF0000"/>
                </a:solidFill>
              </a:rPr>
              <a:t>SOSYAL ETKİNLİKLER KURULU BAŞKANININ YAPACAĞI İŞLEMLER</a:t>
            </a:r>
            <a:endParaRPr lang="tr-TR" b="1" i="1" dirty="0">
              <a:solidFill>
                <a:srgbClr val="FF0000"/>
              </a:solidFill>
            </a:endParaRPr>
          </a:p>
        </p:txBody>
      </p:sp>
      <p:sp>
        <p:nvSpPr>
          <p:cNvPr id="3" name="İçerik Yer Tutucusu 2"/>
          <p:cNvSpPr>
            <a:spLocks noGrp="1"/>
          </p:cNvSpPr>
          <p:nvPr>
            <p:ph idx="1"/>
          </p:nvPr>
        </p:nvSpPr>
        <p:spPr>
          <a:xfrm>
            <a:off x="268014" y="1277007"/>
            <a:ext cx="11085786" cy="5360276"/>
          </a:xfrm>
        </p:spPr>
        <p:txBody>
          <a:bodyPr>
            <a:normAutofit fontScale="77500" lnSpcReduction="20000"/>
          </a:bodyPr>
          <a:lstStyle/>
          <a:p>
            <a:endParaRPr lang="tr-TR" sz="3200" dirty="0">
              <a:solidFill>
                <a:srgbClr val="000000"/>
              </a:solidFill>
              <a:latin typeface="Times New Roman" panose="02020603050405020304" pitchFamily="18" charset="0"/>
            </a:endParaRPr>
          </a:p>
          <a:p>
            <a:r>
              <a:rPr lang="tr-TR" dirty="0">
                <a:solidFill>
                  <a:srgbClr val="00B050"/>
                </a:solidFill>
                <a:latin typeface="Times New Roman" panose="02020603050405020304" pitchFamily="18" charset="0"/>
              </a:rPr>
              <a:t>Sosyal etkinlikler kurulu başkanı, e-Okul Yönetim Bilgi Sistemi Yönetim Bilgi Sisteminde Sosyal Etkinlik Modülü altında yer alan </a:t>
            </a:r>
            <a:r>
              <a:rPr lang="tr-TR" b="1" dirty="0">
                <a:solidFill>
                  <a:srgbClr val="00B050"/>
                </a:solidFill>
                <a:latin typeface="Times New Roman" panose="02020603050405020304" pitchFamily="18" charset="0"/>
              </a:rPr>
              <a:t>“Okul Kulüp Tanımlama” </a:t>
            </a:r>
            <a:r>
              <a:rPr lang="tr-TR" dirty="0">
                <a:solidFill>
                  <a:srgbClr val="00B050"/>
                </a:solidFill>
                <a:latin typeface="Times New Roman" panose="02020603050405020304" pitchFamily="18" charset="0"/>
              </a:rPr>
              <a:t>ekranını seçer. </a:t>
            </a:r>
            <a:endParaRPr lang="tr-TR" dirty="0" smtClean="0">
              <a:solidFill>
                <a:srgbClr val="00B05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r>
              <a:rPr lang="tr-TR" b="1" dirty="0">
                <a:solidFill>
                  <a:srgbClr val="002060"/>
                </a:solidFill>
              </a:rPr>
              <a:t>Sosyal etkinlikler kurulu başkanı, açılan okul kulüp tanımlama </a:t>
            </a:r>
            <a:r>
              <a:rPr lang="tr-TR" b="1" dirty="0" smtClean="0">
                <a:solidFill>
                  <a:srgbClr val="002060"/>
                </a:solidFill>
              </a:rPr>
              <a:t>ekranından </a:t>
            </a:r>
            <a:r>
              <a:rPr lang="tr-TR" b="1" dirty="0">
                <a:solidFill>
                  <a:srgbClr val="002060"/>
                </a:solidFill>
              </a:rPr>
              <a:t>(+) yeni butonunu tıklar</a:t>
            </a:r>
            <a:r>
              <a:rPr lang="tr-TR" b="1" dirty="0" smtClean="0">
                <a:solidFill>
                  <a:srgbClr val="002060"/>
                </a:solidFill>
              </a:rPr>
              <a:t>.</a:t>
            </a:r>
          </a:p>
          <a:p>
            <a:endParaRPr lang="tr-TR" dirty="0"/>
          </a:p>
          <a:p>
            <a:r>
              <a:rPr lang="tr-TR" dirty="0">
                <a:solidFill>
                  <a:srgbClr val="C00000"/>
                </a:solidFill>
              </a:rPr>
              <a:t>Sosyal etkinlikler kurulu başkanı, açılan ekranda </a:t>
            </a:r>
            <a:r>
              <a:rPr lang="tr-TR" b="1" dirty="0">
                <a:solidFill>
                  <a:srgbClr val="C00000"/>
                </a:solidFill>
              </a:rPr>
              <a:t>“Öğrenci Kulübü Ekle” </a:t>
            </a:r>
            <a:r>
              <a:rPr lang="tr-TR" dirty="0">
                <a:solidFill>
                  <a:srgbClr val="C00000"/>
                </a:solidFill>
              </a:rPr>
              <a:t>bölümünde açılır listeden öğrenci kulübünü seçer. </a:t>
            </a:r>
          </a:p>
          <a:p>
            <a:endParaRPr lang="tr-TR" dirty="0"/>
          </a:p>
          <a:p>
            <a:r>
              <a:rPr lang="tr-TR" dirty="0">
                <a:solidFill>
                  <a:srgbClr val="7030A0"/>
                </a:solidFill>
              </a:rPr>
              <a:t>Sosyal etkinlikler kurulu başkanı, okul kulüp tanımlama ekranı </a:t>
            </a:r>
            <a:r>
              <a:rPr lang="tr-TR" b="1" dirty="0">
                <a:solidFill>
                  <a:srgbClr val="7030A0"/>
                </a:solidFill>
              </a:rPr>
              <a:t>“Kulüp Danışman Öğretmen Seçimi” </a:t>
            </a:r>
            <a:r>
              <a:rPr lang="tr-TR" dirty="0">
                <a:solidFill>
                  <a:srgbClr val="7030A0"/>
                </a:solidFill>
              </a:rPr>
              <a:t>bölümünde yer alan </a:t>
            </a:r>
            <a:r>
              <a:rPr lang="tr-TR" b="1" dirty="0">
                <a:solidFill>
                  <a:srgbClr val="7030A0"/>
                </a:solidFill>
              </a:rPr>
              <a:t>“seç” </a:t>
            </a:r>
            <a:r>
              <a:rPr lang="tr-TR" dirty="0">
                <a:solidFill>
                  <a:srgbClr val="7030A0"/>
                </a:solidFill>
              </a:rPr>
              <a:t>sütunundan öğretmenler kurulunda her bir kulüp için belirlenen kulüp danışman öğretmen/öğretmenlerini seçer. </a:t>
            </a:r>
          </a:p>
          <a:p>
            <a:endParaRPr lang="tr-TR" dirty="0">
              <a:solidFill>
                <a:srgbClr val="7030A0"/>
              </a:solidFill>
            </a:endParaRPr>
          </a:p>
          <a:p>
            <a:r>
              <a:rPr lang="tr-TR" dirty="0">
                <a:solidFill>
                  <a:schemeClr val="accent2">
                    <a:lumMod val="50000"/>
                  </a:schemeClr>
                </a:solidFill>
              </a:rPr>
              <a:t>Sosyal etkinlikler kurulu başkanı, öğrenci kulüpleri ve kulüplerin danışman öğretmenlerini seçtikten sonra </a:t>
            </a:r>
            <a:r>
              <a:rPr lang="tr-TR" b="1" dirty="0">
                <a:solidFill>
                  <a:schemeClr val="accent2">
                    <a:lumMod val="50000"/>
                  </a:schemeClr>
                </a:solidFill>
              </a:rPr>
              <a:t>“Okul Kulüp Tanımlama” </a:t>
            </a:r>
            <a:r>
              <a:rPr lang="tr-TR" dirty="0">
                <a:solidFill>
                  <a:schemeClr val="accent2">
                    <a:lumMod val="50000"/>
                  </a:schemeClr>
                </a:solidFill>
              </a:rPr>
              <a:t>ekranının sol üst köşesinde bulunan “</a:t>
            </a:r>
            <a:r>
              <a:rPr lang="tr-TR" b="1" dirty="0">
                <a:solidFill>
                  <a:schemeClr val="accent2">
                    <a:lumMod val="50000"/>
                  </a:schemeClr>
                </a:solidFill>
              </a:rPr>
              <a:t>Kaydet” </a:t>
            </a:r>
            <a:r>
              <a:rPr lang="tr-TR" dirty="0">
                <a:solidFill>
                  <a:schemeClr val="accent2">
                    <a:lumMod val="50000"/>
                  </a:schemeClr>
                </a:solidFill>
              </a:rPr>
              <a:t>butonuna basarak öğrenci kulübünü ve danışman öğretmenini tanımlamış olur. </a:t>
            </a:r>
          </a:p>
          <a:p>
            <a:endParaRPr lang="tr-TR" dirty="0"/>
          </a:p>
        </p:txBody>
      </p:sp>
    </p:spTree>
    <p:extLst>
      <p:ext uri="{BB962C8B-B14F-4D97-AF65-F5344CB8AC3E}">
        <p14:creationId xmlns:p14="http://schemas.microsoft.com/office/powerpoint/2010/main" xmlns="" val="151487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890" y="365125"/>
            <a:ext cx="11211910" cy="1325563"/>
          </a:xfrm>
        </p:spPr>
        <p:txBody>
          <a:bodyPr/>
          <a:lstStyle/>
          <a:p>
            <a:pPr algn="ctr"/>
            <a:r>
              <a:rPr lang="tr-TR" b="1" i="1" dirty="0" smtClean="0">
                <a:solidFill>
                  <a:srgbClr val="FF0000"/>
                </a:solidFill>
              </a:rPr>
              <a:t>SINIF ŞUBE VEYA REHBER ÖĞRETMENİ </a:t>
            </a:r>
            <a:r>
              <a:rPr lang="tr-TR" i="1" dirty="0" smtClean="0">
                <a:solidFill>
                  <a:srgbClr val="FF0000"/>
                </a:solidFill>
              </a:rPr>
              <a:t>TARAFINDAN YAPILACAK İŞLEMLER </a:t>
            </a:r>
            <a:endParaRPr lang="tr-TR" i="1" dirty="0">
              <a:solidFill>
                <a:srgbClr val="FF0000"/>
              </a:solidFill>
            </a:endParaRPr>
          </a:p>
        </p:txBody>
      </p:sp>
      <p:sp>
        <p:nvSpPr>
          <p:cNvPr id="3" name="İçerik Yer Tutucusu 2"/>
          <p:cNvSpPr>
            <a:spLocks noGrp="1"/>
          </p:cNvSpPr>
          <p:nvPr>
            <p:ph idx="1"/>
          </p:nvPr>
        </p:nvSpPr>
        <p:spPr>
          <a:xfrm>
            <a:off x="141889" y="1825625"/>
            <a:ext cx="11855669" cy="4351338"/>
          </a:xfrm>
        </p:spPr>
        <p:txBody>
          <a:bodyPr>
            <a:normAutofit fontScale="85000" lnSpcReduction="20000"/>
          </a:bodyPr>
          <a:lstStyle/>
          <a:p>
            <a:endParaRPr lang="tr-TR" dirty="0"/>
          </a:p>
          <a:p>
            <a:r>
              <a:rPr lang="tr-TR" dirty="0">
                <a:solidFill>
                  <a:srgbClr val="00B050"/>
                </a:solidFill>
              </a:rPr>
              <a:t>Sınıf/şube rehber öğretmeni, e-Okul Yönetim Bilgi Sistemi Sosyal Etkinlik Modülü altında yer alan </a:t>
            </a:r>
            <a:r>
              <a:rPr lang="tr-TR" b="1" dirty="0">
                <a:solidFill>
                  <a:srgbClr val="00B050"/>
                </a:solidFill>
              </a:rPr>
              <a:t>“Öğrenci Kulüp Tanımlama” </a:t>
            </a:r>
            <a:r>
              <a:rPr lang="tr-TR" dirty="0">
                <a:solidFill>
                  <a:srgbClr val="00B050"/>
                </a:solidFill>
              </a:rPr>
              <a:t>ekranını seçer. </a:t>
            </a:r>
          </a:p>
          <a:p>
            <a:endParaRPr lang="tr-TR" dirty="0"/>
          </a:p>
          <a:p>
            <a:r>
              <a:rPr lang="tr-TR" dirty="0">
                <a:solidFill>
                  <a:srgbClr val="C00000"/>
                </a:solidFill>
              </a:rPr>
              <a:t>Sınıf veya şube rehber öğretmeni, öğrencilerin seçtiği veya seçildiği kulüpleri ilgili kulübün klasörüne tıklayarak açar. </a:t>
            </a:r>
          </a:p>
          <a:p>
            <a:endParaRPr lang="tr-TR" dirty="0">
              <a:solidFill>
                <a:srgbClr val="C00000"/>
              </a:solidFill>
            </a:endParaRPr>
          </a:p>
          <a:p>
            <a:r>
              <a:rPr lang="tr-TR" dirty="0">
                <a:solidFill>
                  <a:srgbClr val="002060"/>
                </a:solidFill>
              </a:rPr>
              <a:t>Sınıf/şube rehber öğretmeni, açılan ekranda </a:t>
            </a:r>
            <a:r>
              <a:rPr lang="tr-TR" b="1" dirty="0">
                <a:solidFill>
                  <a:srgbClr val="002060"/>
                </a:solidFill>
              </a:rPr>
              <a:t>“Öğrenci Kulübü Kayıt” </a:t>
            </a:r>
            <a:r>
              <a:rPr lang="tr-TR" dirty="0">
                <a:solidFill>
                  <a:srgbClr val="002060"/>
                </a:solidFill>
              </a:rPr>
              <a:t>bölümünde yer alan sınıf/şube açılır listesinden sınıf/şube seçimini yapar. </a:t>
            </a:r>
          </a:p>
          <a:p>
            <a:endParaRPr lang="tr-TR" dirty="0"/>
          </a:p>
          <a:p>
            <a:r>
              <a:rPr lang="tr-TR" dirty="0">
                <a:solidFill>
                  <a:srgbClr val="7030A0"/>
                </a:solidFill>
              </a:rPr>
              <a:t>Sınıf/şube rehber öğretmeni, öğrencinin kulübünü seçtikten sonra ekranın sol üst köşesinde bulunan “</a:t>
            </a:r>
            <a:r>
              <a:rPr lang="tr-TR" b="1" dirty="0">
                <a:solidFill>
                  <a:srgbClr val="7030A0"/>
                </a:solidFill>
              </a:rPr>
              <a:t>Kaydet” </a:t>
            </a:r>
            <a:r>
              <a:rPr lang="tr-TR" dirty="0">
                <a:solidFill>
                  <a:srgbClr val="7030A0"/>
                </a:solidFill>
              </a:rPr>
              <a:t>butonuna basarak öğrencileri ilgili kulübe eklemiş olur. Bu işlemleri, sınıfındaki tüm öğrenciler için tekrarlar. </a:t>
            </a:r>
          </a:p>
          <a:p>
            <a:endParaRPr lang="tr-TR" dirty="0"/>
          </a:p>
        </p:txBody>
      </p:sp>
    </p:spTree>
    <p:extLst>
      <p:ext uri="{BB962C8B-B14F-4D97-AF65-F5344CB8AC3E}">
        <p14:creationId xmlns:p14="http://schemas.microsoft.com/office/powerpoint/2010/main" xmlns="" val="1784544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8013" y="365125"/>
            <a:ext cx="11524593" cy="1325563"/>
          </a:xfrm>
        </p:spPr>
        <p:txBody>
          <a:bodyPr/>
          <a:lstStyle/>
          <a:p>
            <a:pPr algn="ctr"/>
            <a:r>
              <a:rPr lang="tr-TR" b="1" dirty="0" smtClean="0">
                <a:solidFill>
                  <a:srgbClr val="FF0000"/>
                </a:solidFill>
              </a:rPr>
              <a:t>Kulüp Danışman Öğretmeninin Yapacağı İşlemler-1</a:t>
            </a:r>
            <a:endParaRPr lang="tr-TR" dirty="0">
              <a:solidFill>
                <a:srgbClr val="FF0000"/>
              </a:solidFill>
            </a:endParaRPr>
          </a:p>
        </p:txBody>
      </p:sp>
      <p:sp>
        <p:nvSpPr>
          <p:cNvPr id="3" name="İçerik Yer Tutucusu 2"/>
          <p:cNvSpPr>
            <a:spLocks noGrp="1"/>
          </p:cNvSpPr>
          <p:nvPr>
            <p:ph idx="1"/>
          </p:nvPr>
        </p:nvSpPr>
        <p:spPr>
          <a:xfrm>
            <a:off x="268013" y="1213945"/>
            <a:ext cx="11085787" cy="4963018"/>
          </a:xfrm>
        </p:spPr>
        <p:txBody>
          <a:bodyPr>
            <a:normAutofit fontScale="85000" lnSpcReduction="20000"/>
          </a:bodyPr>
          <a:lstStyle/>
          <a:p>
            <a:endParaRPr lang="tr-TR" dirty="0"/>
          </a:p>
          <a:p>
            <a:r>
              <a:rPr lang="tr-TR" dirty="0">
                <a:solidFill>
                  <a:srgbClr val="0070C0"/>
                </a:solidFill>
              </a:rPr>
              <a:t>Öğrencilere ait sosyal etkinlik, “</a:t>
            </a:r>
            <a:r>
              <a:rPr lang="tr-TR" b="1" dirty="0">
                <a:solidFill>
                  <a:srgbClr val="0070C0"/>
                </a:solidFill>
              </a:rPr>
              <a:t>Okul Etkinlikleri” </a:t>
            </a:r>
            <a:r>
              <a:rPr lang="tr-TR" dirty="0">
                <a:solidFill>
                  <a:srgbClr val="0070C0"/>
                </a:solidFill>
              </a:rPr>
              <a:t>kapsamında ise, sosyal etkinlik girişi </a:t>
            </a:r>
            <a:r>
              <a:rPr lang="tr-TR" b="1" dirty="0">
                <a:solidFill>
                  <a:srgbClr val="0070C0"/>
                </a:solidFill>
              </a:rPr>
              <a:t>“kulüp danışman öğretmeni/öğretmenleri” </a:t>
            </a:r>
            <a:r>
              <a:rPr lang="tr-TR" dirty="0">
                <a:solidFill>
                  <a:srgbClr val="0070C0"/>
                </a:solidFill>
              </a:rPr>
              <a:t>tarafından yapılır. </a:t>
            </a:r>
          </a:p>
          <a:p>
            <a:endParaRPr lang="tr-TR" dirty="0"/>
          </a:p>
          <a:p>
            <a:r>
              <a:rPr lang="tr-TR" dirty="0">
                <a:solidFill>
                  <a:srgbClr val="00B050"/>
                </a:solidFill>
              </a:rPr>
              <a:t>Kulüp danışman öğretmeni, </a:t>
            </a:r>
            <a:r>
              <a:rPr lang="tr-TR" b="1" dirty="0">
                <a:solidFill>
                  <a:srgbClr val="00B050"/>
                </a:solidFill>
              </a:rPr>
              <a:t>Etkinlik Türünü Okul Etkinlikleri </a:t>
            </a:r>
            <a:r>
              <a:rPr lang="tr-TR" dirty="0">
                <a:solidFill>
                  <a:srgbClr val="00B050"/>
                </a:solidFill>
              </a:rPr>
              <a:t>olarak seçtikten sonra “</a:t>
            </a:r>
            <a:r>
              <a:rPr lang="tr-TR" b="1" dirty="0">
                <a:solidFill>
                  <a:srgbClr val="00B050"/>
                </a:solidFill>
              </a:rPr>
              <a:t>Etkinlik Alanını” </a:t>
            </a:r>
            <a:r>
              <a:rPr lang="tr-TR" dirty="0">
                <a:solidFill>
                  <a:srgbClr val="00B050"/>
                </a:solidFill>
              </a:rPr>
              <a:t>ilgili açılan listeden seçer. </a:t>
            </a:r>
          </a:p>
          <a:p>
            <a:endParaRPr lang="tr-TR" dirty="0">
              <a:solidFill>
                <a:srgbClr val="00B050"/>
              </a:solidFill>
            </a:endParaRPr>
          </a:p>
          <a:p>
            <a:r>
              <a:rPr lang="tr-TR" dirty="0">
                <a:solidFill>
                  <a:srgbClr val="C00000"/>
                </a:solidFill>
              </a:rPr>
              <a:t>Kulüp danışman öğretmeni, ilgili “</a:t>
            </a:r>
            <a:r>
              <a:rPr lang="tr-TR" b="1" dirty="0">
                <a:solidFill>
                  <a:srgbClr val="C00000"/>
                </a:solidFill>
              </a:rPr>
              <a:t>Etkinlik Kategorisini” </a:t>
            </a:r>
            <a:r>
              <a:rPr lang="tr-TR" dirty="0">
                <a:solidFill>
                  <a:srgbClr val="C00000"/>
                </a:solidFill>
              </a:rPr>
              <a:t>açılır listeden seçer. </a:t>
            </a:r>
            <a:endParaRPr lang="tr-TR" dirty="0" smtClean="0">
              <a:solidFill>
                <a:srgbClr val="C00000"/>
              </a:solidFill>
            </a:endParaRPr>
          </a:p>
          <a:p>
            <a:endParaRPr lang="tr-TR" dirty="0"/>
          </a:p>
          <a:p>
            <a:r>
              <a:rPr lang="tr-TR" dirty="0">
                <a:solidFill>
                  <a:srgbClr val="002060"/>
                </a:solidFill>
              </a:rPr>
              <a:t>Kulüp danışman öğretmeni, etkinlik alanını ve kategorisini seçtikten sonra, “</a:t>
            </a:r>
            <a:r>
              <a:rPr lang="tr-TR" b="1" dirty="0">
                <a:solidFill>
                  <a:srgbClr val="002060"/>
                </a:solidFill>
              </a:rPr>
              <a:t>Etkinlik Adını” </a:t>
            </a:r>
            <a:r>
              <a:rPr lang="tr-TR" dirty="0">
                <a:solidFill>
                  <a:srgbClr val="002060"/>
                </a:solidFill>
              </a:rPr>
              <a:t>ilgili alana yazar. </a:t>
            </a:r>
          </a:p>
          <a:p>
            <a:endParaRPr lang="tr-TR" dirty="0"/>
          </a:p>
          <a:p>
            <a:r>
              <a:rPr lang="tr-TR" dirty="0">
                <a:solidFill>
                  <a:schemeClr val="tx1">
                    <a:lumMod val="95000"/>
                    <a:lumOff val="5000"/>
                  </a:schemeClr>
                </a:solidFill>
              </a:rPr>
              <a:t>Kulüp danışman öğretmeni, “</a:t>
            </a:r>
            <a:r>
              <a:rPr lang="tr-TR" b="1" dirty="0">
                <a:solidFill>
                  <a:schemeClr val="tx1">
                    <a:lumMod val="95000"/>
                    <a:lumOff val="5000"/>
                  </a:schemeClr>
                </a:solidFill>
              </a:rPr>
              <a:t>Etkinliği Düzenleyen Kulüp/Kulüpleri” </a:t>
            </a:r>
            <a:r>
              <a:rPr lang="tr-TR" dirty="0">
                <a:solidFill>
                  <a:schemeClr val="tx1">
                    <a:lumMod val="95000"/>
                    <a:lumOff val="5000"/>
                  </a:schemeClr>
                </a:solidFill>
              </a:rPr>
              <a:t>ilgili listeden seçer</a:t>
            </a:r>
            <a:r>
              <a:rPr lang="tr-TR" dirty="0" smtClean="0">
                <a:solidFill>
                  <a:schemeClr val="tx1">
                    <a:lumMod val="95000"/>
                    <a:lumOff val="5000"/>
                  </a:schemeClr>
                </a:solidFill>
              </a:rPr>
              <a:t>.</a:t>
            </a:r>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xmlns="" val="401048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3703" y="0"/>
            <a:ext cx="11524593" cy="1325563"/>
          </a:xfrm>
        </p:spPr>
        <p:txBody>
          <a:bodyPr/>
          <a:lstStyle/>
          <a:p>
            <a:r>
              <a:rPr lang="tr-TR" b="1" dirty="0">
                <a:solidFill>
                  <a:srgbClr val="FF0000"/>
                </a:solidFill>
              </a:rPr>
              <a:t>Kulüp Danışman Öğretmeninin Yapacağı </a:t>
            </a:r>
            <a:r>
              <a:rPr lang="tr-TR" b="1" dirty="0" smtClean="0">
                <a:solidFill>
                  <a:srgbClr val="FF0000"/>
                </a:solidFill>
              </a:rPr>
              <a:t>İşlemler-2</a:t>
            </a:r>
            <a:endParaRPr lang="tr-TR" dirty="0">
              <a:solidFill>
                <a:srgbClr val="FF0000"/>
              </a:solidFill>
            </a:endParaRPr>
          </a:p>
        </p:txBody>
      </p:sp>
      <p:sp>
        <p:nvSpPr>
          <p:cNvPr id="3" name="İçerik Yer Tutucusu 2"/>
          <p:cNvSpPr>
            <a:spLocks noGrp="1"/>
          </p:cNvSpPr>
          <p:nvPr>
            <p:ph idx="1"/>
          </p:nvPr>
        </p:nvSpPr>
        <p:spPr>
          <a:xfrm>
            <a:off x="333703" y="1182414"/>
            <a:ext cx="11695387" cy="5675586"/>
          </a:xfrm>
        </p:spPr>
        <p:txBody>
          <a:bodyPr>
            <a:normAutofit fontScale="77500" lnSpcReduction="20000"/>
          </a:bodyPr>
          <a:lstStyle/>
          <a:p>
            <a:r>
              <a:rPr lang="tr-TR" dirty="0">
                <a:solidFill>
                  <a:srgbClr val="FF0000"/>
                </a:solidFill>
              </a:rPr>
              <a:t>Kulüp danışman öğretmeni, “</a:t>
            </a:r>
            <a:r>
              <a:rPr lang="tr-TR" b="1" dirty="0">
                <a:solidFill>
                  <a:srgbClr val="FF0000"/>
                </a:solidFill>
              </a:rPr>
              <a:t>Etkinliği Düzenleyen Öğretmen(</a:t>
            </a:r>
            <a:r>
              <a:rPr lang="tr-TR" b="1" dirty="0" err="1">
                <a:solidFill>
                  <a:srgbClr val="FF0000"/>
                </a:solidFill>
              </a:rPr>
              <a:t>ler</a:t>
            </a:r>
            <a:r>
              <a:rPr lang="tr-TR" b="1" dirty="0">
                <a:solidFill>
                  <a:srgbClr val="FF0000"/>
                </a:solidFill>
              </a:rPr>
              <a:t>)” </a:t>
            </a:r>
            <a:r>
              <a:rPr lang="tr-TR" dirty="0">
                <a:solidFill>
                  <a:srgbClr val="FF0000"/>
                </a:solidFill>
              </a:rPr>
              <a:t>listesinden etkinliği düzenleyen öğretmen veya öğretmenleri (kendisi dahil) seçer. </a:t>
            </a:r>
          </a:p>
          <a:p>
            <a:pPr marL="0" indent="0">
              <a:buNone/>
            </a:pPr>
            <a:r>
              <a:rPr lang="tr-TR" dirty="0"/>
              <a:t> </a:t>
            </a:r>
          </a:p>
          <a:p>
            <a:r>
              <a:rPr lang="tr-TR" dirty="0">
                <a:solidFill>
                  <a:srgbClr val="00B050"/>
                </a:solidFill>
              </a:rPr>
              <a:t>Kulüp danışman öğretmeni, “</a:t>
            </a:r>
            <a:r>
              <a:rPr lang="tr-TR" b="1" dirty="0">
                <a:solidFill>
                  <a:srgbClr val="00B050"/>
                </a:solidFill>
              </a:rPr>
              <a:t>Etkinlik Başlangıç ve Bitiş Tarihlerini” </a:t>
            </a:r>
            <a:r>
              <a:rPr lang="tr-TR" dirty="0">
                <a:solidFill>
                  <a:srgbClr val="00B050"/>
                </a:solidFill>
              </a:rPr>
              <a:t>ilgili alanlara yazar. </a:t>
            </a:r>
          </a:p>
          <a:p>
            <a:endParaRPr lang="tr-TR" dirty="0"/>
          </a:p>
          <a:p>
            <a:r>
              <a:rPr lang="tr-TR" dirty="0">
                <a:solidFill>
                  <a:srgbClr val="0070C0"/>
                </a:solidFill>
              </a:rPr>
              <a:t>Kulüp danışman öğretmeni, sosyal etkinlik öğrenci bilgi girişi bölümünde etkinliği gerçekleştiren öğrencilerin “</a:t>
            </a:r>
            <a:r>
              <a:rPr lang="tr-TR" b="1" dirty="0">
                <a:solidFill>
                  <a:srgbClr val="0070C0"/>
                </a:solidFill>
              </a:rPr>
              <a:t>Sınıf/Şube Seçimini” </a:t>
            </a:r>
            <a:r>
              <a:rPr lang="tr-TR" dirty="0">
                <a:solidFill>
                  <a:srgbClr val="0070C0"/>
                </a:solidFill>
              </a:rPr>
              <a:t>ve/veya </a:t>
            </a:r>
            <a:r>
              <a:rPr lang="tr-TR" b="1" dirty="0">
                <a:solidFill>
                  <a:srgbClr val="0070C0"/>
                </a:solidFill>
              </a:rPr>
              <a:t>“Öğrenci Kulübü Seçimini” </a:t>
            </a:r>
            <a:r>
              <a:rPr lang="tr-TR" dirty="0">
                <a:solidFill>
                  <a:srgbClr val="0070C0"/>
                </a:solidFill>
              </a:rPr>
              <a:t>yaparak öğrenci listesinin ekrana gelmesini sağlar. </a:t>
            </a:r>
          </a:p>
          <a:p>
            <a:endParaRPr lang="tr-TR" dirty="0"/>
          </a:p>
          <a:p>
            <a:r>
              <a:rPr lang="tr-TR" dirty="0">
                <a:solidFill>
                  <a:srgbClr val="7030A0"/>
                </a:solidFill>
              </a:rPr>
              <a:t>Kulüp danışman öğretmeni, öğrenci bilgi girişi bölümünde ilgili öğrenci/öğrencilerin “</a:t>
            </a:r>
            <a:r>
              <a:rPr lang="tr-TR" b="1" dirty="0">
                <a:solidFill>
                  <a:srgbClr val="7030A0"/>
                </a:solidFill>
              </a:rPr>
              <a:t>Temsil Düzeyini” </a:t>
            </a:r>
            <a:r>
              <a:rPr lang="tr-TR" dirty="0">
                <a:solidFill>
                  <a:srgbClr val="7030A0"/>
                </a:solidFill>
              </a:rPr>
              <a:t>açılır listeden seçer. </a:t>
            </a:r>
          </a:p>
          <a:p>
            <a:endParaRPr lang="tr-TR" dirty="0"/>
          </a:p>
          <a:p>
            <a:r>
              <a:rPr lang="tr-TR" dirty="0">
                <a:solidFill>
                  <a:srgbClr val="C00000"/>
                </a:solidFill>
              </a:rPr>
              <a:t>Kulüp danışman öğretmeni, öğrenci bilgi girişi bölümünde ilgili öğrenci/öğrencilerin “</a:t>
            </a:r>
            <a:r>
              <a:rPr lang="tr-TR" b="1" dirty="0">
                <a:solidFill>
                  <a:srgbClr val="C00000"/>
                </a:solidFill>
              </a:rPr>
              <a:t>Etkinlik Düzeyini” </a:t>
            </a:r>
            <a:r>
              <a:rPr lang="tr-TR" dirty="0">
                <a:solidFill>
                  <a:srgbClr val="C00000"/>
                </a:solidFill>
              </a:rPr>
              <a:t>açılır listeden seçer. </a:t>
            </a:r>
          </a:p>
          <a:p>
            <a:endParaRPr lang="tr-TR" dirty="0"/>
          </a:p>
          <a:p>
            <a:r>
              <a:rPr lang="tr-TR" dirty="0"/>
              <a:t>Öğrencinin </a:t>
            </a:r>
            <a:r>
              <a:rPr lang="tr-TR" b="1" dirty="0"/>
              <a:t>etkinlik düzeyi derece değil ise </a:t>
            </a:r>
            <a:r>
              <a:rPr lang="tr-TR" dirty="0"/>
              <a:t>kulüp danışman öğretmeni, ilgili alanların tümünün bilgi girişini yaptıktan sonra ekranın sol üst köşesinde bulunan “</a:t>
            </a:r>
            <a:r>
              <a:rPr lang="tr-TR" b="1" dirty="0"/>
              <a:t>Kaydet” </a:t>
            </a:r>
            <a:r>
              <a:rPr lang="tr-TR" dirty="0"/>
              <a:t>butonuna basarak sosyal etkinlik girişini tamamlamış olur. </a:t>
            </a:r>
          </a:p>
          <a:p>
            <a:endParaRPr lang="tr-TR" dirty="0"/>
          </a:p>
        </p:txBody>
      </p:sp>
    </p:spTree>
    <p:extLst>
      <p:ext uri="{BB962C8B-B14F-4D97-AF65-F5344CB8AC3E}">
        <p14:creationId xmlns:p14="http://schemas.microsoft.com/office/powerpoint/2010/main" xmlns="" val="42782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5593" y="-265495"/>
            <a:ext cx="10515600" cy="1325563"/>
          </a:xfrm>
        </p:spPr>
        <p:txBody>
          <a:bodyPr>
            <a:normAutofit/>
          </a:bodyPr>
          <a:lstStyle/>
          <a:p>
            <a:pPr algn="ctr"/>
            <a:r>
              <a:rPr lang="tr-TR" b="1" dirty="0">
                <a:solidFill>
                  <a:srgbClr val="FF0000"/>
                </a:solidFill>
              </a:rPr>
              <a:t>GENEL </a:t>
            </a:r>
            <a:r>
              <a:rPr lang="tr-TR" b="1" dirty="0" smtClean="0">
                <a:solidFill>
                  <a:srgbClr val="FF0000"/>
                </a:solidFill>
              </a:rPr>
              <a:t>AÇIKLAMALAR-2</a:t>
            </a:r>
            <a:endParaRPr lang="tr-TR" b="1" dirty="0">
              <a:solidFill>
                <a:srgbClr val="FF0000"/>
              </a:solidFill>
            </a:endParaRPr>
          </a:p>
        </p:txBody>
      </p:sp>
      <p:sp>
        <p:nvSpPr>
          <p:cNvPr id="3" name="İçerik Yer Tutucusu 2"/>
          <p:cNvSpPr>
            <a:spLocks noGrp="1"/>
          </p:cNvSpPr>
          <p:nvPr>
            <p:ph idx="1"/>
          </p:nvPr>
        </p:nvSpPr>
        <p:spPr>
          <a:xfrm>
            <a:off x="204952" y="1060068"/>
            <a:ext cx="11808372" cy="5797932"/>
          </a:xfrm>
        </p:spPr>
        <p:txBody>
          <a:bodyPr>
            <a:normAutofit fontScale="92500" lnSpcReduction="10000"/>
          </a:bodyPr>
          <a:lstStyle/>
          <a:p>
            <a:r>
              <a:rPr lang="tr-TR" dirty="0" smtClean="0">
                <a:solidFill>
                  <a:srgbClr val="7030A0"/>
                </a:solidFill>
              </a:rPr>
              <a:t>Millî </a:t>
            </a:r>
            <a:r>
              <a:rPr lang="tr-TR" dirty="0">
                <a:solidFill>
                  <a:srgbClr val="7030A0"/>
                </a:solidFill>
              </a:rPr>
              <a:t>bayramlar, anma günleri, belirli gün ve haftalar kapsamında okul içinde düzenlenen törenlerde yapılan etkinliklerde ürün ortaya koyan, performans gösteren veya derece alan öğrenciler Sosyal Etkinlik </a:t>
            </a:r>
            <a:r>
              <a:rPr lang="tr-TR" dirty="0" err="1">
                <a:solidFill>
                  <a:srgbClr val="7030A0"/>
                </a:solidFill>
              </a:rPr>
              <a:t>Modülü’ne</a:t>
            </a:r>
            <a:r>
              <a:rPr lang="tr-TR" dirty="0">
                <a:solidFill>
                  <a:srgbClr val="7030A0"/>
                </a:solidFill>
              </a:rPr>
              <a:t> işlenir. </a:t>
            </a:r>
            <a:endParaRPr lang="tr-TR" dirty="0" smtClean="0">
              <a:solidFill>
                <a:srgbClr val="7030A0"/>
              </a:solidFill>
            </a:endParaRPr>
          </a:p>
          <a:p>
            <a:endParaRPr lang="tr-TR" dirty="0">
              <a:solidFill>
                <a:srgbClr val="7030A0"/>
              </a:solidFill>
            </a:endParaRPr>
          </a:p>
          <a:p>
            <a:r>
              <a:rPr lang="tr-TR" dirty="0" smtClean="0">
                <a:solidFill>
                  <a:schemeClr val="accent2">
                    <a:lumMod val="50000"/>
                  </a:schemeClr>
                </a:solidFill>
              </a:rPr>
              <a:t>Sosyal </a:t>
            </a:r>
            <a:r>
              <a:rPr lang="tr-TR" dirty="0">
                <a:solidFill>
                  <a:schemeClr val="accent2">
                    <a:lumMod val="50000"/>
                  </a:schemeClr>
                </a:solidFill>
              </a:rPr>
              <a:t>etkinlikler kapsamında, öğrencinin temsil düzeyinde belirtilen silsileye uymadan, okulundan doğrudan il geneli, bölgesel, ulusal veya uluslararası yarışmalara katılarak derece alması durumunda, öğrencinin etkinliği ilgili temsil düzeyinde derece alma olarak değerlendirilir. Öğrenci bu tür yarışmalarda derece almadığı takdirde temsil ve etkinlik düzeyi okul içi ürün ortaya koyma veya performans gösterme olarak kabul edilir. </a:t>
            </a:r>
            <a:endParaRPr lang="tr-TR" dirty="0" smtClean="0">
              <a:solidFill>
                <a:schemeClr val="accent2">
                  <a:lumMod val="50000"/>
                </a:schemeClr>
              </a:solidFill>
            </a:endParaRPr>
          </a:p>
          <a:p>
            <a:endParaRPr lang="tr-TR" dirty="0">
              <a:solidFill>
                <a:schemeClr val="accent2">
                  <a:lumMod val="50000"/>
                </a:schemeClr>
              </a:solidFill>
            </a:endParaRPr>
          </a:p>
          <a:p>
            <a:r>
              <a:rPr lang="tr-TR" dirty="0" smtClean="0">
                <a:solidFill>
                  <a:srgbClr val="00B050"/>
                </a:solidFill>
              </a:rPr>
              <a:t>Bazı </a:t>
            </a:r>
            <a:r>
              <a:rPr lang="tr-TR" dirty="0">
                <a:solidFill>
                  <a:srgbClr val="00B050"/>
                </a:solidFill>
              </a:rPr>
              <a:t>etkinliklerde öğrenciler hem performans gösterebilir hem de ürün ortaya koyabilir. (resim, ebru, heykel, maket, </a:t>
            </a:r>
            <a:r>
              <a:rPr lang="tr-TR" dirty="0" err="1">
                <a:solidFill>
                  <a:srgbClr val="00B050"/>
                </a:solidFill>
              </a:rPr>
              <a:t>origami</a:t>
            </a:r>
            <a:r>
              <a:rPr lang="tr-TR" dirty="0">
                <a:solidFill>
                  <a:srgbClr val="00B050"/>
                </a:solidFill>
              </a:rPr>
              <a:t> vb.) Bu tür etkinliklerde öğrenci etkinlik sonunda somut bir eser ortaya çıkarmışsa etkinliğin düzeyi ürün ortaya koyma olarak değerlendirilir. </a:t>
            </a:r>
          </a:p>
          <a:p>
            <a:endParaRPr lang="tr-TR" dirty="0"/>
          </a:p>
        </p:txBody>
      </p:sp>
    </p:spTree>
    <p:extLst>
      <p:ext uri="{BB962C8B-B14F-4D97-AF65-F5344CB8AC3E}">
        <p14:creationId xmlns:p14="http://schemas.microsoft.com/office/powerpoint/2010/main" xmlns="" val="13095191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247" y="365125"/>
            <a:ext cx="11524593" cy="1325563"/>
          </a:xfrm>
        </p:spPr>
        <p:txBody>
          <a:bodyPr/>
          <a:lstStyle/>
          <a:p>
            <a:r>
              <a:rPr lang="tr-TR" b="1" dirty="0">
                <a:solidFill>
                  <a:srgbClr val="FF0000"/>
                </a:solidFill>
              </a:rPr>
              <a:t>Kulüp Danışman Öğretmeninin Yapacağı </a:t>
            </a:r>
            <a:r>
              <a:rPr lang="tr-TR" b="1" dirty="0" smtClean="0">
                <a:solidFill>
                  <a:srgbClr val="FF0000"/>
                </a:solidFill>
              </a:rPr>
              <a:t>İşlemler-3</a:t>
            </a:r>
            <a:endParaRPr lang="tr-TR" dirty="0">
              <a:solidFill>
                <a:srgbClr val="FF0000"/>
              </a:solidFill>
            </a:endParaRPr>
          </a:p>
        </p:txBody>
      </p:sp>
      <p:sp>
        <p:nvSpPr>
          <p:cNvPr id="3" name="İçerik Yer Tutucusu 2"/>
          <p:cNvSpPr>
            <a:spLocks noGrp="1"/>
          </p:cNvSpPr>
          <p:nvPr>
            <p:ph idx="1"/>
          </p:nvPr>
        </p:nvSpPr>
        <p:spPr>
          <a:xfrm>
            <a:off x="0" y="1450428"/>
            <a:ext cx="11776840" cy="5139558"/>
          </a:xfrm>
        </p:spPr>
        <p:txBody>
          <a:bodyPr>
            <a:normAutofit fontScale="77500" lnSpcReduction="20000"/>
          </a:bodyPr>
          <a:lstStyle/>
          <a:p>
            <a:endParaRPr lang="tr-TR" dirty="0"/>
          </a:p>
          <a:p>
            <a:r>
              <a:rPr lang="tr-TR" dirty="0">
                <a:solidFill>
                  <a:srgbClr val="00B050"/>
                </a:solidFill>
              </a:rPr>
              <a:t>Kulüp danışman öğretmeni, öğrenci bilgi girişi bölümünde </a:t>
            </a:r>
            <a:r>
              <a:rPr lang="tr-TR" b="1" dirty="0">
                <a:solidFill>
                  <a:srgbClr val="00B050"/>
                </a:solidFill>
              </a:rPr>
              <a:t>etkinlik düzeyinde derece seçmiş ise</a:t>
            </a:r>
            <a:r>
              <a:rPr lang="tr-TR" dirty="0">
                <a:solidFill>
                  <a:srgbClr val="00B050"/>
                </a:solidFill>
              </a:rPr>
              <a:t>, “</a:t>
            </a:r>
            <a:r>
              <a:rPr lang="tr-TR" b="1" dirty="0">
                <a:solidFill>
                  <a:srgbClr val="00B050"/>
                </a:solidFill>
              </a:rPr>
              <a:t>Başarı Derecesi” </a:t>
            </a:r>
            <a:r>
              <a:rPr lang="tr-TR" dirty="0">
                <a:solidFill>
                  <a:srgbClr val="00B050"/>
                </a:solidFill>
              </a:rPr>
              <a:t>alanında açılır listesinden öğrencinin derece sıralamasını seçer. </a:t>
            </a:r>
          </a:p>
          <a:p>
            <a:endParaRPr lang="tr-TR" dirty="0">
              <a:solidFill>
                <a:srgbClr val="00B050"/>
              </a:solidFill>
            </a:endParaRPr>
          </a:p>
          <a:p>
            <a:r>
              <a:rPr lang="tr-TR" dirty="0">
                <a:solidFill>
                  <a:srgbClr val="0070C0"/>
                </a:solidFill>
              </a:rPr>
              <a:t>Kulüp danışman öğretmeni, öğrenci bilgi girişi bölümünde öğrencinin almış olduğu dereceye ait daha önce </a:t>
            </a:r>
            <a:r>
              <a:rPr lang="tr-TR" dirty="0" err="1">
                <a:solidFill>
                  <a:srgbClr val="0070C0"/>
                </a:solidFill>
              </a:rPr>
              <a:t>jpeg</a:t>
            </a:r>
            <a:r>
              <a:rPr lang="tr-TR" dirty="0">
                <a:solidFill>
                  <a:srgbClr val="0070C0"/>
                </a:solidFill>
              </a:rPr>
              <a:t> formatında en fazla 1 MB boyutunda dijital ortamda taranmış belgeyi Sosyal Etkinlik Modülünde “</a:t>
            </a:r>
            <a:r>
              <a:rPr lang="tr-TR" b="1" dirty="0">
                <a:solidFill>
                  <a:srgbClr val="0070C0"/>
                </a:solidFill>
              </a:rPr>
              <a:t>Dosya Seç” </a:t>
            </a:r>
            <a:r>
              <a:rPr lang="tr-TR" dirty="0">
                <a:solidFill>
                  <a:srgbClr val="0070C0"/>
                </a:solidFill>
              </a:rPr>
              <a:t>butonuna basarak yükler. </a:t>
            </a:r>
          </a:p>
          <a:p>
            <a:endParaRPr lang="tr-TR" dirty="0"/>
          </a:p>
          <a:p>
            <a:r>
              <a:rPr lang="tr-TR" dirty="0">
                <a:solidFill>
                  <a:srgbClr val="C00000"/>
                </a:solidFill>
              </a:rPr>
              <a:t>Kulüp danışman öğretmeni, ilgili alanların tümünün bilgi girişini yaptıktan sonra ekranın sol üst köşesinde bulunan “</a:t>
            </a:r>
            <a:r>
              <a:rPr lang="tr-TR" b="1" dirty="0">
                <a:solidFill>
                  <a:srgbClr val="C00000"/>
                </a:solidFill>
              </a:rPr>
              <a:t>Kaydet” </a:t>
            </a:r>
            <a:r>
              <a:rPr lang="tr-TR" dirty="0">
                <a:solidFill>
                  <a:srgbClr val="C00000"/>
                </a:solidFill>
              </a:rPr>
              <a:t>butonuna basarak sosyal etkinlik girişini tamamlamış olur </a:t>
            </a:r>
          </a:p>
          <a:p>
            <a:endParaRPr lang="tr-TR" dirty="0"/>
          </a:p>
          <a:p>
            <a:r>
              <a:rPr lang="tr-TR" dirty="0">
                <a:solidFill>
                  <a:srgbClr val="7030A0"/>
                </a:solidFill>
              </a:rPr>
              <a:t>Kulüp danışman öğretmeni, sosyal etkinlik bilgi girişini tamamlayıp kaydet butonuna bastıktan sonra ilgili sosyal etkinlik “Sosyal Etkinlik Girişi” ekranının sol altında bulanan “Okul Etkinlikleri” bölümüne eklenecektir. Kulüp danışman öğretmeni/öğretmenleri aynı etkinlik için farklı öğrencilere veri girişi yapmak istediğinde “Okul Etkinlikleri” bölümünden ilgili etkinliği tıklayarak veri girişi yapabilmektedir. </a:t>
            </a:r>
            <a:r>
              <a:rPr lang="tr-TR" b="1" dirty="0">
                <a:solidFill>
                  <a:srgbClr val="7030A0"/>
                </a:solidFill>
              </a:rPr>
              <a:t>Aynı etkinliğe ait mükerrer sosyal etkinlik tanımlama yapılmamalıdır </a:t>
            </a:r>
            <a:endParaRPr lang="tr-TR" dirty="0">
              <a:solidFill>
                <a:srgbClr val="7030A0"/>
              </a:solidFill>
            </a:endParaRPr>
          </a:p>
          <a:p>
            <a:endParaRPr lang="tr-TR" dirty="0">
              <a:solidFill>
                <a:srgbClr val="7030A0"/>
              </a:solidFill>
            </a:endParaRPr>
          </a:p>
        </p:txBody>
      </p:sp>
    </p:spTree>
    <p:extLst>
      <p:ext uri="{BB962C8B-B14F-4D97-AF65-F5344CB8AC3E}">
        <p14:creationId xmlns:p14="http://schemas.microsoft.com/office/powerpoint/2010/main" xmlns="" val="315191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0972" y="160173"/>
            <a:ext cx="10515600" cy="1325563"/>
          </a:xfrm>
        </p:spPr>
        <p:txBody>
          <a:bodyPr/>
          <a:lstStyle/>
          <a:p>
            <a:r>
              <a:rPr lang="tr-TR" dirty="0" smtClean="0">
                <a:solidFill>
                  <a:srgbClr val="FF0000"/>
                </a:solidFill>
              </a:rPr>
              <a:t>Merkezi Etkinlikler Girişi-1</a:t>
            </a:r>
            <a:endParaRPr lang="tr-TR" dirty="0">
              <a:solidFill>
                <a:srgbClr val="FF0000"/>
              </a:solidFill>
            </a:endParaRPr>
          </a:p>
        </p:txBody>
      </p:sp>
      <p:sp>
        <p:nvSpPr>
          <p:cNvPr id="3" name="İçerik Yer Tutucusu 2"/>
          <p:cNvSpPr>
            <a:spLocks noGrp="1"/>
          </p:cNvSpPr>
          <p:nvPr>
            <p:ph idx="1"/>
          </p:nvPr>
        </p:nvSpPr>
        <p:spPr>
          <a:xfrm>
            <a:off x="126124" y="1024759"/>
            <a:ext cx="11227676" cy="5152204"/>
          </a:xfrm>
        </p:spPr>
        <p:txBody>
          <a:bodyPr>
            <a:normAutofit fontScale="77500" lnSpcReduction="20000"/>
          </a:bodyPr>
          <a:lstStyle/>
          <a:p>
            <a:endParaRPr lang="tr-TR" dirty="0"/>
          </a:p>
          <a:p>
            <a:r>
              <a:rPr lang="tr-TR" dirty="0">
                <a:solidFill>
                  <a:srgbClr val="00B050"/>
                </a:solidFill>
              </a:rPr>
              <a:t>Öğrenci/öğrencilere ait sosyal etkinlik, “</a:t>
            </a:r>
            <a:r>
              <a:rPr lang="tr-TR" b="1" dirty="0">
                <a:solidFill>
                  <a:srgbClr val="00B050"/>
                </a:solidFill>
              </a:rPr>
              <a:t>Merkezî Etkinlikler” </a:t>
            </a:r>
            <a:r>
              <a:rPr lang="tr-TR" dirty="0">
                <a:solidFill>
                  <a:srgbClr val="00B050"/>
                </a:solidFill>
              </a:rPr>
              <a:t>kapsamında ise, sosyal etkinlik bilgi girişi “</a:t>
            </a:r>
            <a:r>
              <a:rPr lang="tr-TR" b="1" dirty="0">
                <a:solidFill>
                  <a:srgbClr val="00B050"/>
                </a:solidFill>
              </a:rPr>
              <a:t>okul müdürü tarafından görevlendirilen öğretmen/öğretmenlerce” </a:t>
            </a:r>
            <a:r>
              <a:rPr lang="tr-TR" dirty="0">
                <a:solidFill>
                  <a:srgbClr val="00B050"/>
                </a:solidFill>
              </a:rPr>
              <a:t>yapılır. </a:t>
            </a:r>
          </a:p>
          <a:p>
            <a:endParaRPr lang="tr-TR" dirty="0"/>
          </a:p>
          <a:p>
            <a:r>
              <a:rPr lang="tr-TR" dirty="0">
                <a:solidFill>
                  <a:srgbClr val="0070C0"/>
                </a:solidFill>
              </a:rPr>
              <a:t>Öğrencilere duyurusu yapılan protokol/proje ve izin kapsamdaki etkinlikler, etkinliği düzenleyen/onaylayan Millî Eğitim Bakanlığı merkez veya taşra teşkilatının ilgili birimi tarafından </a:t>
            </a:r>
            <a:r>
              <a:rPr lang="tr-TR" b="1" dirty="0">
                <a:solidFill>
                  <a:srgbClr val="0070C0"/>
                </a:solidFill>
              </a:rPr>
              <a:t>“Merkezî Etkinlikler” </a:t>
            </a:r>
            <a:r>
              <a:rPr lang="tr-TR" dirty="0">
                <a:solidFill>
                  <a:srgbClr val="0070C0"/>
                </a:solidFill>
              </a:rPr>
              <a:t>bölümüne önceden işlenir. </a:t>
            </a:r>
          </a:p>
          <a:p>
            <a:endParaRPr lang="tr-TR" dirty="0"/>
          </a:p>
          <a:p>
            <a:r>
              <a:rPr lang="tr-TR" dirty="0">
                <a:solidFill>
                  <a:srgbClr val="C00000"/>
                </a:solidFill>
              </a:rPr>
              <a:t>İlgili öğretmen, </a:t>
            </a:r>
            <a:r>
              <a:rPr lang="tr-TR" b="1" dirty="0">
                <a:solidFill>
                  <a:srgbClr val="C00000"/>
                </a:solidFill>
              </a:rPr>
              <a:t>“Sosyal Etkinlik Girişi” </a:t>
            </a:r>
            <a:r>
              <a:rPr lang="tr-TR" dirty="0">
                <a:solidFill>
                  <a:srgbClr val="C00000"/>
                </a:solidFill>
              </a:rPr>
              <a:t>ekranında </a:t>
            </a:r>
            <a:r>
              <a:rPr lang="tr-TR" b="1" dirty="0">
                <a:solidFill>
                  <a:srgbClr val="C00000"/>
                </a:solidFill>
              </a:rPr>
              <a:t>“Merkezî Etkinlikler” </a:t>
            </a:r>
            <a:r>
              <a:rPr lang="tr-TR" dirty="0">
                <a:solidFill>
                  <a:srgbClr val="C00000"/>
                </a:solidFill>
              </a:rPr>
              <a:t>bölümünde ilgili sosyal etkinliği seçer. </a:t>
            </a:r>
          </a:p>
          <a:p>
            <a:endParaRPr lang="tr-TR" dirty="0">
              <a:solidFill>
                <a:srgbClr val="C00000"/>
              </a:solidFill>
            </a:endParaRPr>
          </a:p>
          <a:p>
            <a:r>
              <a:rPr lang="tr-TR" dirty="0">
                <a:solidFill>
                  <a:srgbClr val="7030A0"/>
                </a:solidFill>
              </a:rPr>
              <a:t>İlgili öğretmen, Merkezî Etkinlikler bölümünde ilgili etkinliği seçerek, etkinlik bilgilerinin </a:t>
            </a:r>
            <a:r>
              <a:rPr lang="tr-TR" b="1" dirty="0">
                <a:solidFill>
                  <a:srgbClr val="7030A0"/>
                </a:solidFill>
              </a:rPr>
              <a:t>“Sosyal Etkinlik Tanımlama” </a:t>
            </a:r>
            <a:r>
              <a:rPr lang="tr-TR" dirty="0">
                <a:solidFill>
                  <a:srgbClr val="7030A0"/>
                </a:solidFill>
              </a:rPr>
              <a:t>bölümüne gelmesini sağlar. </a:t>
            </a:r>
          </a:p>
          <a:p>
            <a:endParaRPr lang="tr-TR" dirty="0"/>
          </a:p>
          <a:p>
            <a:r>
              <a:rPr lang="tr-TR" dirty="0"/>
              <a:t>İlgili öğretmen, </a:t>
            </a:r>
            <a:r>
              <a:rPr lang="tr-TR" b="1" dirty="0"/>
              <a:t>“Etkinliği Düzenleyen Öğretmen” </a:t>
            </a:r>
            <a:r>
              <a:rPr lang="tr-TR" dirty="0"/>
              <a:t>kutusunda yer alan listeden kendi ismini seçer. </a:t>
            </a:r>
          </a:p>
          <a:p>
            <a:endParaRPr lang="tr-TR" dirty="0"/>
          </a:p>
          <a:p>
            <a:endParaRPr lang="tr-TR" dirty="0"/>
          </a:p>
        </p:txBody>
      </p:sp>
    </p:spTree>
    <p:extLst>
      <p:ext uri="{BB962C8B-B14F-4D97-AF65-F5344CB8AC3E}">
        <p14:creationId xmlns:p14="http://schemas.microsoft.com/office/powerpoint/2010/main" xmlns="" val="762521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2172" y="0"/>
            <a:ext cx="10515600" cy="1325563"/>
          </a:xfrm>
        </p:spPr>
        <p:txBody>
          <a:bodyPr/>
          <a:lstStyle/>
          <a:p>
            <a:pPr algn="ctr"/>
            <a:r>
              <a:rPr lang="tr-TR" b="1" dirty="0">
                <a:solidFill>
                  <a:srgbClr val="FF0000"/>
                </a:solidFill>
              </a:rPr>
              <a:t>Merkezi Etkinlikler </a:t>
            </a:r>
            <a:r>
              <a:rPr lang="tr-TR" b="1" dirty="0" smtClean="0">
                <a:solidFill>
                  <a:srgbClr val="FF0000"/>
                </a:solidFill>
              </a:rPr>
              <a:t>Girişi-2</a:t>
            </a:r>
            <a:endParaRPr lang="tr-TR" b="1" dirty="0">
              <a:solidFill>
                <a:srgbClr val="FF0000"/>
              </a:solidFill>
            </a:endParaRPr>
          </a:p>
        </p:txBody>
      </p:sp>
      <p:sp>
        <p:nvSpPr>
          <p:cNvPr id="3" name="İçerik Yer Tutucusu 2"/>
          <p:cNvSpPr>
            <a:spLocks noGrp="1"/>
          </p:cNvSpPr>
          <p:nvPr>
            <p:ph idx="1"/>
          </p:nvPr>
        </p:nvSpPr>
        <p:spPr>
          <a:xfrm>
            <a:off x="173421" y="1087821"/>
            <a:ext cx="11180379" cy="5089142"/>
          </a:xfrm>
        </p:spPr>
        <p:txBody>
          <a:bodyPr>
            <a:normAutofit fontScale="62500" lnSpcReduction="20000"/>
          </a:bodyPr>
          <a:lstStyle/>
          <a:p>
            <a:r>
              <a:rPr lang="tr-TR" dirty="0">
                <a:solidFill>
                  <a:srgbClr val="00B050"/>
                </a:solidFill>
              </a:rPr>
              <a:t>İlgili öğretmen, etkinliğin gerçekleştirildiği </a:t>
            </a:r>
            <a:r>
              <a:rPr lang="tr-TR" b="1" dirty="0">
                <a:solidFill>
                  <a:srgbClr val="00B050"/>
                </a:solidFill>
              </a:rPr>
              <a:t>Sınıf/Şubeyi </a:t>
            </a:r>
            <a:r>
              <a:rPr lang="tr-TR" dirty="0">
                <a:solidFill>
                  <a:srgbClr val="00B050"/>
                </a:solidFill>
              </a:rPr>
              <a:t>açılır listeden seçer. </a:t>
            </a:r>
          </a:p>
          <a:p>
            <a:endParaRPr lang="tr-TR" dirty="0"/>
          </a:p>
          <a:p>
            <a:r>
              <a:rPr lang="tr-TR" dirty="0">
                <a:solidFill>
                  <a:srgbClr val="00B0F0"/>
                </a:solidFill>
              </a:rPr>
              <a:t>İlgili Öğretmen, etkinliği gerçekleştiren öğrenci/öğrencilerin </a:t>
            </a:r>
            <a:r>
              <a:rPr lang="tr-TR" b="1" dirty="0">
                <a:solidFill>
                  <a:srgbClr val="00B0F0"/>
                </a:solidFill>
              </a:rPr>
              <a:t>Temsil Düzeyini </a:t>
            </a:r>
            <a:r>
              <a:rPr lang="tr-TR" dirty="0">
                <a:solidFill>
                  <a:srgbClr val="00B0F0"/>
                </a:solidFill>
              </a:rPr>
              <a:t>açılır listeden seçer. </a:t>
            </a:r>
          </a:p>
          <a:p>
            <a:endParaRPr lang="tr-TR" dirty="0"/>
          </a:p>
          <a:p>
            <a:r>
              <a:rPr lang="tr-TR" dirty="0">
                <a:solidFill>
                  <a:srgbClr val="002060"/>
                </a:solidFill>
              </a:rPr>
              <a:t>İlgili öğretmen, etkinliği gerçekleştiren öğrenci/öğrencilerin </a:t>
            </a:r>
            <a:r>
              <a:rPr lang="tr-TR" b="1" dirty="0">
                <a:solidFill>
                  <a:srgbClr val="002060"/>
                </a:solidFill>
              </a:rPr>
              <a:t>Etkinlik Düzeyini </a:t>
            </a:r>
            <a:r>
              <a:rPr lang="tr-TR" dirty="0">
                <a:solidFill>
                  <a:srgbClr val="002060"/>
                </a:solidFill>
              </a:rPr>
              <a:t>açılır listeden seçer. </a:t>
            </a:r>
          </a:p>
          <a:p>
            <a:endParaRPr lang="tr-TR" dirty="0"/>
          </a:p>
          <a:p>
            <a:r>
              <a:rPr lang="tr-TR" dirty="0">
                <a:solidFill>
                  <a:srgbClr val="C00000"/>
                </a:solidFill>
              </a:rPr>
              <a:t>Öğrencinin </a:t>
            </a:r>
            <a:r>
              <a:rPr lang="tr-TR" b="1" dirty="0">
                <a:solidFill>
                  <a:srgbClr val="C00000"/>
                </a:solidFill>
              </a:rPr>
              <a:t>etkinlik düzeyi derece değil ise </a:t>
            </a:r>
            <a:r>
              <a:rPr lang="tr-TR" dirty="0">
                <a:solidFill>
                  <a:srgbClr val="C00000"/>
                </a:solidFill>
              </a:rPr>
              <a:t>ilgili öğretmen, ekranın sol üst köşesinde bulunan “</a:t>
            </a:r>
            <a:r>
              <a:rPr lang="tr-TR" b="1" dirty="0">
                <a:solidFill>
                  <a:srgbClr val="C00000"/>
                </a:solidFill>
              </a:rPr>
              <a:t>Kaydet</a:t>
            </a:r>
            <a:r>
              <a:rPr lang="tr-TR" dirty="0">
                <a:solidFill>
                  <a:srgbClr val="C00000"/>
                </a:solidFill>
              </a:rPr>
              <a:t>” butonuna basarak sosyal etkinlik girişini tamamlamış olur. </a:t>
            </a:r>
          </a:p>
          <a:p>
            <a:endParaRPr lang="tr-TR" dirty="0"/>
          </a:p>
          <a:p>
            <a:r>
              <a:rPr lang="tr-TR" dirty="0">
                <a:solidFill>
                  <a:srgbClr val="0070C0"/>
                </a:solidFill>
              </a:rPr>
              <a:t>İlgili öğretmen, öğrenci bilgi girişi bölümünde etkinlik düzeyinde </a:t>
            </a:r>
            <a:r>
              <a:rPr lang="tr-TR" b="1" dirty="0">
                <a:solidFill>
                  <a:srgbClr val="0070C0"/>
                </a:solidFill>
              </a:rPr>
              <a:t>derece seçmiş ise “Başarı Derecesi” </a:t>
            </a:r>
            <a:r>
              <a:rPr lang="tr-TR" dirty="0">
                <a:solidFill>
                  <a:srgbClr val="0070C0"/>
                </a:solidFill>
              </a:rPr>
              <a:t>alanında açılır listeden öğrencinin derece sıralamasını seçer. </a:t>
            </a:r>
            <a:endParaRPr lang="tr-TR" dirty="0" smtClean="0">
              <a:solidFill>
                <a:srgbClr val="0070C0"/>
              </a:solidFill>
            </a:endParaRPr>
          </a:p>
          <a:p>
            <a:pPr marL="0" indent="0">
              <a:buNone/>
            </a:pPr>
            <a:endParaRPr lang="tr-TR" dirty="0">
              <a:solidFill>
                <a:srgbClr val="0070C0"/>
              </a:solidFill>
            </a:endParaRPr>
          </a:p>
          <a:p>
            <a:r>
              <a:rPr lang="tr-TR" dirty="0" smtClean="0">
                <a:solidFill>
                  <a:srgbClr val="00B050"/>
                </a:solidFill>
              </a:rPr>
              <a:t>İlgili </a:t>
            </a:r>
            <a:r>
              <a:rPr lang="tr-TR" dirty="0">
                <a:solidFill>
                  <a:srgbClr val="00B050"/>
                </a:solidFill>
              </a:rPr>
              <a:t>öğretmen, öğrenci bilgi girişi bölümünde öğrencinin almış olduğu dereceye ait daha önce dijital ortamda taranmış belgeyi Sosyal Etkinlik Modülüne “</a:t>
            </a:r>
            <a:r>
              <a:rPr lang="tr-TR" b="1" dirty="0">
                <a:solidFill>
                  <a:srgbClr val="00B050"/>
                </a:solidFill>
              </a:rPr>
              <a:t>Dosya Seç” </a:t>
            </a:r>
            <a:r>
              <a:rPr lang="tr-TR" dirty="0">
                <a:solidFill>
                  <a:srgbClr val="00B050"/>
                </a:solidFill>
              </a:rPr>
              <a:t>butonuna basarak yükler. </a:t>
            </a:r>
            <a:endParaRPr lang="tr-TR" dirty="0" smtClean="0">
              <a:solidFill>
                <a:srgbClr val="00B050"/>
              </a:solidFill>
            </a:endParaRPr>
          </a:p>
          <a:p>
            <a:endParaRPr lang="tr-TR" dirty="0"/>
          </a:p>
          <a:p>
            <a:r>
              <a:rPr lang="tr-TR" dirty="0">
                <a:solidFill>
                  <a:srgbClr val="C00000"/>
                </a:solidFill>
              </a:rPr>
              <a:t>İlgili öğretmeni, ilgili alanların tümünün bilgi girişini yaptıktan sonra ekranın sol üst köşesinde bulunan </a:t>
            </a:r>
            <a:r>
              <a:rPr lang="tr-TR" b="1" dirty="0">
                <a:solidFill>
                  <a:srgbClr val="C00000"/>
                </a:solidFill>
              </a:rPr>
              <a:t>“Kaydet” </a:t>
            </a:r>
            <a:r>
              <a:rPr lang="tr-TR" dirty="0">
                <a:solidFill>
                  <a:srgbClr val="C00000"/>
                </a:solidFill>
              </a:rPr>
              <a:t>butonuna basarak sosyal etkinlik girişini tamamlamış olur. </a:t>
            </a:r>
          </a:p>
          <a:p>
            <a:endParaRPr lang="tr-TR" dirty="0"/>
          </a:p>
          <a:p>
            <a:endParaRPr lang="tr-TR" dirty="0"/>
          </a:p>
        </p:txBody>
      </p:sp>
    </p:spTree>
    <p:extLst>
      <p:ext uri="{BB962C8B-B14F-4D97-AF65-F5344CB8AC3E}">
        <p14:creationId xmlns:p14="http://schemas.microsoft.com/office/powerpoint/2010/main" xmlns="" val="87393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344" y="0"/>
            <a:ext cx="10515600" cy="1325563"/>
          </a:xfrm>
        </p:spPr>
        <p:txBody>
          <a:bodyPr/>
          <a:lstStyle/>
          <a:p>
            <a:pPr algn="ctr"/>
            <a:r>
              <a:rPr lang="tr-TR" b="1" dirty="0" smtClean="0">
                <a:solidFill>
                  <a:srgbClr val="FF0000"/>
                </a:solidFill>
              </a:rPr>
              <a:t>OKUL DIŞI ETKİNLİK GİRİŞİ-1</a:t>
            </a:r>
            <a:endParaRPr lang="tr-TR" b="1" dirty="0">
              <a:solidFill>
                <a:srgbClr val="FF0000"/>
              </a:solidFill>
            </a:endParaRPr>
          </a:p>
        </p:txBody>
      </p:sp>
      <p:sp>
        <p:nvSpPr>
          <p:cNvPr id="3" name="İçerik Yer Tutucusu 2"/>
          <p:cNvSpPr>
            <a:spLocks noGrp="1"/>
          </p:cNvSpPr>
          <p:nvPr>
            <p:ph idx="1"/>
          </p:nvPr>
        </p:nvSpPr>
        <p:spPr>
          <a:xfrm>
            <a:off x="223344" y="1008993"/>
            <a:ext cx="11648090" cy="5167970"/>
          </a:xfrm>
        </p:spPr>
        <p:txBody>
          <a:bodyPr>
            <a:normAutofit fontScale="77500" lnSpcReduction="20000"/>
          </a:bodyPr>
          <a:lstStyle/>
          <a:p>
            <a:endParaRPr lang="tr-TR" dirty="0"/>
          </a:p>
          <a:p>
            <a:r>
              <a:rPr lang="tr-TR" dirty="0">
                <a:solidFill>
                  <a:srgbClr val="00B0F0"/>
                </a:solidFill>
              </a:rPr>
              <a:t>Öğrenciye ait sosyal etkinlik, </a:t>
            </a:r>
            <a:r>
              <a:rPr lang="tr-TR" b="1" dirty="0">
                <a:solidFill>
                  <a:srgbClr val="00B0F0"/>
                </a:solidFill>
              </a:rPr>
              <a:t>“Okul Dışı Bireysel Etkinlik” </a:t>
            </a:r>
            <a:r>
              <a:rPr lang="tr-TR" dirty="0">
                <a:solidFill>
                  <a:srgbClr val="00B0F0"/>
                </a:solidFill>
              </a:rPr>
              <a:t>kapsamında ise, sosyal etkinlik bilgi girişi öğrencinin </a:t>
            </a:r>
            <a:r>
              <a:rPr lang="tr-TR" b="1" dirty="0">
                <a:solidFill>
                  <a:srgbClr val="00B0F0"/>
                </a:solidFill>
              </a:rPr>
              <a:t>“sınıf/şube rehber öğretmeni” </a:t>
            </a:r>
            <a:r>
              <a:rPr lang="tr-TR" dirty="0">
                <a:solidFill>
                  <a:srgbClr val="00B0F0"/>
                </a:solidFill>
              </a:rPr>
              <a:t>tarafından yapılır</a:t>
            </a:r>
            <a:r>
              <a:rPr lang="tr-TR" dirty="0"/>
              <a:t>. </a:t>
            </a:r>
            <a:endParaRPr lang="tr-TR" dirty="0" smtClean="0"/>
          </a:p>
          <a:p>
            <a:endParaRPr lang="tr-TR" dirty="0"/>
          </a:p>
          <a:p>
            <a:r>
              <a:rPr lang="tr-TR" dirty="0">
                <a:solidFill>
                  <a:srgbClr val="00B050"/>
                </a:solidFill>
              </a:rPr>
              <a:t>İlgili öğrencinin sınıf/şube rehber öğretmeni, etkinliğin bilgi girişini Sosyal Etkinlik Bilgilendirme Formunda (Ek-1) yer alan bilgilere göre </a:t>
            </a:r>
            <a:r>
              <a:rPr lang="tr-TR" b="1" dirty="0">
                <a:solidFill>
                  <a:srgbClr val="00B050"/>
                </a:solidFill>
              </a:rPr>
              <a:t>“Sosyal Etkinlik Girişi” </a:t>
            </a:r>
            <a:r>
              <a:rPr lang="tr-TR" dirty="0">
                <a:solidFill>
                  <a:srgbClr val="00B050"/>
                </a:solidFill>
              </a:rPr>
              <a:t>ekranı </a:t>
            </a:r>
            <a:r>
              <a:rPr lang="tr-TR" b="1" dirty="0">
                <a:solidFill>
                  <a:srgbClr val="00B050"/>
                </a:solidFill>
              </a:rPr>
              <a:t>“Sosyal Etkinlik Tanımlama” </a:t>
            </a:r>
            <a:r>
              <a:rPr lang="tr-TR" dirty="0">
                <a:solidFill>
                  <a:srgbClr val="00B050"/>
                </a:solidFill>
              </a:rPr>
              <a:t>bölümünde açılır listeden etkinlik türünü, </a:t>
            </a:r>
            <a:r>
              <a:rPr lang="tr-TR" b="1" dirty="0">
                <a:solidFill>
                  <a:srgbClr val="00B050"/>
                </a:solidFill>
              </a:rPr>
              <a:t>“Okul Dışı Bireysel Etkinlik” </a:t>
            </a:r>
            <a:r>
              <a:rPr lang="tr-TR" dirty="0">
                <a:solidFill>
                  <a:srgbClr val="00B050"/>
                </a:solidFill>
              </a:rPr>
              <a:t>olarak seçer</a:t>
            </a:r>
            <a:r>
              <a:rPr lang="tr-TR" dirty="0" smtClean="0">
                <a:solidFill>
                  <a:srgbClr val="00B050"/>
                </a:solidFill>
              </a:rPr>
              <a:t>.</a:t>
            </a:r>
          </a:p>
          <a:p>
            <a:endParaRPr lang="tr-TR" dirty="0">
              <a:solidFill>
                <a:srgbClr val="00B050"/>
              </a:solidFill>
            </a:endParaRPr>
          </a:p>
          <a:p>
            <a:r>
              <a:rPr lang="tr-TR" dirty="0">
                <a:solidFill>
                  <a:srgbClr val="FF0000"/>
                </a:solidFill>
              </a:rPr>
              <a:t>İlgili öğrencinin sınıf/şube rehber öğretmeni, sosyal etkinlik türünü okul dışı bireysel etkinlik seçtikten sonra açılan sayfada </a:t>
            </a:r>
            <a:r>
              <a:rPr lang="tr-TR" b="1" dirty="0">
                <a:solidFill>
                  <a:srgbClr val="FF0000"/>
                </a:solidFill>
              </a:rPr>
              <a:t>“Etkinliği Düzenleyen/Onaylayan Kurum/Kuruluş” </a:t>
            </a:r>
            <a:r>
              <a:rPr lang="tr-TR" dirty="0">
                <a:solidFill>
                  <a:srgbClr val="FF0000"/>
                </a:solidFill>
              </a:rPr>
              <a:t>sekmesinden ilgili kurum/kuruluşu seçer. </a:t>
            </a:r>
          </a:p>
          <a:p>
            <a:endParaRPr lang="tr-TR" dirty="0"/>
          </a:p>
          <a:p>
            <a:r>
              <a:rPr lang="tr-TR" dirty="0">
                <a:solidFill>
                  <a:srgbClr val="0070C0"/>
                </a:solidFill>
              </a:rPr>
              <a:t>İlgili öğrencinin sınıf/şube rehber öğretmeni, </a:t>
            </a:r>
            <a:r>
              <a:rPr lang="tr-TR" b="1" dirty="0">
                <a:solidFill>
                  <a:srgbClr val="0070C0"/>
                </a:solidFill>
              </a:rPr>
              <a:t>“Etkinliği Düzenleyen/Onaylayan Kurum-Kuruluş Adını” </a:t>
            </a:r>
            <a:r>
              <a:rPr lang="tr-TR" dirty="0">
                <a:solidFill>
                  <a:srgbClr val="0070C0"/>
                </a:solidFill>
              </a:rPr>
              <a:t>ilgili alana yazar. </a:t>
            </a:r>
          </a:p>
          <a:p>
            <a:endParaRPr lang="tr-TR" dirty="0"/>
          </a:p>
          <a:p>
            <a:r>
              <a:rPr lang="tr-TR" dirty="0">
                <a:solidFill>
                  <a:srgbClr val="7030A0"/>
                </a:solidFill>
              </a:rPr>
              <a:t>İlgili öğrencinin sınıf/şube rehber öğretmeni, </a:t>
            </a:r>
            <a:r>
              <a:rPr lang="tr-TR" b="1" dirty="0">
                <a:solidFill>
                  <a:srgbClr val="7030A0"/>
                </a:solidFill>
              </a:rPr>
              <a:t>“Etkinlik Alanını” </a:t>
            </a:r>
            <a:r>
              <a:rPr lang="tr-TR" dirty="0">
                <a:solidFill>
                  <a:srgbClr val="7030A0"/>
                </a:solidFill>
              </a:rPr>
              <a:t>ilgili alanda açılır listeden seçer. </a:t>
            </a:r>
          </a:p>
          <a:p>
            <a:endParaRPr lang="tr-TR" dirty="0"/>
          </a:p>
          <a:p>
            <a:endParaRPr lang="tr-TR" dirty="0"/>
          </a:p>
        </p:txBody>
      </p:sp>
    </p:spTree>
    <p:extLst>
      <p:ext uri="{BB962C8B-B14F-4D97-AF65-F5344CB8AC3E}">
        <p14:creationId xmlns:p14="http://schemas.microsoft.com/office/powerpoint/2010/main" xmlns="" val="1670387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OKUL DIŞI ETKİNLİK </a:t>
            </a:r>
            <a:r>
              <a:rPr lang="tr-TR" b="1" dirty="0" smtClean="0">
                <a:solidFill>
                  <a:srgbClr val="FF0000"/>
                </a:solidFill>
              </a:rPr>
              <a:t>GİRİŞİ-2</a:t>
            </a:r>
            <a:endParaRPr lang="tr-TR" b="1" dirty="0"/>
          </a:p>
        </p:txBody>
      </p:sp>
      <p:sp>
        <p:nvSpPr>
          <p:cNvPr id="3" name="İçerik Yer Tutucusu 2"/>
          <p:cNvSpPr>
            <a:spLocks noGrp="1"/>
          </p:cNvSpPr>
          <p:nvPr>
            <p:ph idx="1"/>
          </p:nvPr>
        </p:nvSpPr>
        <p:spPr>
          <a:xfrm>
            <a:off x="141890" y="1529255"/>
            <a:ext cx="11761076" cy="5044966"/>
          </a:xfrm>
        </p:spPr>
        <p:txBody>
          <a:bodyPr>
            <a:normAutofit fontScale="77500" lnSpcReduction="20000"/>
          </a:bodyPr>
          <a:lstStyle/>
          <a:p>
            <a:endParaRPr lang="tr-TR" dirty="0"/>
          </a:p>
          <a:p>
            <a:r>
              <a:rPr lang="tr-TR" dirty="0">
                <a:solidFill>
                  <a:srgbClr val="7030A0"/>
                </a:solidFill>
              </a:rPr>
              <a:t>İlgili öğrencinin sınıf/şube rehber öğretmeni, </a:t>
            </a:r>
            <a:r>
              <a:rPr lang="tr-TR" b="1" dirty="0">
                <a:solidFill>
                  <a:srgbClr val="7030A0"/>
                </a:solidFill>
              </a:rPr>
              <a:t>“Etkinlik Kategorisini” </a:t>
            </a:r>
            <a:r>
              <a:rPr lang="tr-TR" dirty="0">
                <a:solidFill>
                  <a:srgbClr val="7030A0"/>
                </a:solidFill>
              </a:rPr>
              <a:t>ilgili alanda açılır listeden seçer. </a:t>
            </a:r>
          </a:p>
          <a:p>
            <a:endParaRPr lang="tr-TR" dirty="0"/>
          </a:p>
          <a:p>
            <a:r>
              <a:rPr lang="tr-TR" dirty="0">
                <a:solidFill>
                  <a:srgbClr val="00B050"/>
                </a:solidFill>
              </a:rPr>
              <a:t>İlgili öğrencinin sınıf/şube rehber öğretmeni, </a:t>
            </a:r>
            <a:r>
              <a:rPr lang="tr-TR" b="1" dirty="0">
                <a:solidFill>
                  <a:srgbClr val="00B050"/>
                </a:solidFill>
              </a:rPr>
              <a:t>“Etkinlik Adını” </a:t>
            </a:r>
            <a:r>
              <a:rPr lang="tr-TR" dirty="0">
                <a:solidFill>
                  <a:srgbClr val="00B050"/>
                </a:solidFill>
              </a:rPr>
              <a:t>ilgili alana yazar. </a:t>
            </a:r>
            <a:endParaRPr lang="tr-TR" dirty="0" smtClean="0">
              <a:solidFill>
                <a:srgbClr val="00B050"/>
              </a:solidFill>
            </a:endParaRPr>
          </a:p>
          <a:p>
            <a:pPr marL="0" indent="0">
              <a:buNone/>
            </a:pPr>
            <a:endParaRPr lang="tr-TR" dirty="0">
              <a:solidFill>
                <a:srgbClr val="00B050"/>
              </a:solidFill>
            </a:endParaRPr>
          </a:p>
          <a:p>
            <a:r>
              <a:rPr lang="tr-TR" dirty="0" smtClean="0">
                <a:solidFill>
                  <a:srgbClr val="00B0F0"/>
                </a:solidFill>
              </a:rPr>
              <a:t>İlgili </a:t>
            </a:r>
            <a:r>
              <a:rPr lang="tr-TR" dirty="0">
                <a:solidFill>
                  <a:srgbClr val="00B0F0"/>
                </a:solidFill>
              </a:rPr>
              <a:t>öğrencinin sınıf/şube rehber öğretmeni, </a:t>
            </a:r>
            <a:r>
              <a:rPr lang="tr-TR" b="1" dirty="0">
                <a:solidFill>
                  <a:srgbClr val="00B0F0"/>
                </a:solidFill>
              </a:rPr>
              <a:t>“Etkinlik Başlama Bitiş Tarihlerini” </a:t>
            </a:r>
            <a:r>
              <a:rPr lang="tr-TR" dirty="0">
                <a:solidFill>
                  <a:srgbClr val="00B0F0"/>
                </a:solidFill>
              </a:rPr>
              <a:t>ilgili alanlara yazar</a:t>
            </a:r>
            <a:r>
              <a:rPr lang="tr-TR" dirty="0" smtClean="0">
                <a:solidFill>
                  <a:srgbClr val="00B0F0"/>
                </a:solidFill>
              </a:rPr>
              <a:t>.</a:t>
            </a:r>
          </a:p>
          <a:p>
            <a:pPr marL="0" indent="0">
              <a:buNone/>
            </a:pPr>
            <a:r>
              <a:rPr lang="tr-TR" dirty="0" smtClean="0">
                <a:solidFill>
                  <a:srgbClr val="00B0F0"/>
                </a:solidFill>
              </a:rPr>
              <a:t> </a:t>
            </a:r>
            <a:endParaRPr lang="tr-TR" dirty="0">
              <a:solidFill>
                <a:srgbClr val="00B0F0"/>
              </a:solidFill>
            </a:endParaRPr>
          </a:p>
          <a:p>
            <a:r>
              <a:rPr lang="tr-TR" dirty="0" smtClean="0">
                <a:solidFill>
                  <a:srgbClr val="C00000"/>
                </a:solidFill>
              </a:rPr>
              <a:t>İlgili </a:t>
            </a:r>
            <a:r>
              <a:rPr lang="tr-TR" dirty="0">
                <a:solidFill>
                  <a:srgbClr val="C00000"/>
                </a:solidFill>
              </a:rPr>
              <a:t>öğrencinin sınıf/şube rehber öğretmeni, </a:t>
            </a:r>
            <a:r>
              <a:rPr lang="tr-TR" b="1" dirty="0">
                <a:solidFill>
                  <a:srgbClr val="C00000"/>
                </a:solidFill>
              </a:rPr>
              <a:t>“Sosyal Etkinlik Bilgilendirme Formu (Ek-1) Onay Tarih ve Sayısını” </a:t>
            </a:r>
            <a:r>
              <a:rPr lang="tr-TR" dirty="0">
                <a:solidFill>
                  <a:srgbClr val="C00000"/>
                </a:solidFill>
              </a:rPr>
              <a:t>ilgili alanlara yazar. </a:t>
            </a:r>
            <a:endParaRPr lang="tr-TR" dirty="0" smtClean="0">
              <a:solidFill>
                <a:srgbClr val="C00000"/>
              </a:solidFill>
            </a:endParaRPr>
          </a:p>
          <a:p>
            <a:endParaRPr lang="tr-TR" dirty="0">
              <a:solidFill>
                <a:srgbClr val="C00000"/>
              </a:solidFill>
            </a:endParaRPr>
          </a:p>
          <a:p>
            <a:r>
              <a:rPr lang="tr-TR" dirty="0">
                <a:solidFill>
                  <a:srgbClr val="7030A0"/>
                </a:solidFill>
              </a:rPr>
              <a:t>İlgili öğrencinin sınıf/şube rehber öğretmeni, etkinliği gerçekleştiren öğrenci/öğrencilerin </a:t>
            </a:r>
            <a:r>
              <a:rPr lang="tr-TR" b="1" dirty="0">
                <a:solidFill>
                  <a:srgbClr val="7030A0"/>
                </a:solidFill>
              </a:rPr>
              <a:t>“Sınıf/Şubesini” </a:t>
            </a:r>
            <a:r>
              <a:rPr lang="tr-TR" dirty="0">
                <a:solidFill>
                  <a:srgbClr val="7030A0"/>
                </a:solidFill>
              </a:rPr>
              <a:t>açılır listeden seçer. </a:t>
            </a:r>
          </a:p>
          <a:p>
            <a:endParaRPr lang="tr-TR" dirty="0"/>
          </a:p>
          <a:p>
            <a:r>
              <a:rPr lang="tr-TR" dirty="0"/>
              <a:t>İlgili öğrencinin sınıf/şube rehber öğretmeni, etkinliği gerçekleştiren öğrenci/öğrencilerin </a:t>
            </a:r>
            <a:r>
              <a:rPr lang="tr-TR" b="1" dirty="0"/>
              <a:t>“Temsil Düzeyini” </a:t>
            </a:r>
            <a:r>
              <a:rPr lang="tr-TR" dirty="0"/>
              <a:t>açılır listeden seçer. </a:t>
            </a:r>
          </a:p>
          <a:p>
            <a:endParaRPr lang="tr-TR" dirty="0"/>
          </a:p>
          <a:p>
            <a:endParaRPr lang="tr-TR" dirty="0"/>
          </a:p>
        </p:txBody>
      </p:sp>
    </p:spTree>
    <p:extLst>
      <p:ext uri="{BB962C8B-B14F-4D97-AF65-F5344CB8AC3E}">
        <p14:creationId xmlns:p14="http://schemas.microsoft.com/office/powerpoint/2010/main" xmlns="" val="698373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OKUL DIŞI ETKİNLİK </a:t>
            </a:r>
            <a:r>
              <a:rPr lang="tr-TR" b="1" dirty="0" smtClean="0">
                <a:solidFill>
                  <a:srgbClr val="FF0000"/>
                </a:solidFill>
              </a:rPr>
              <a:t>GİRİŞİ-3</a:t>
            </a:r>
            <a:endParaRPr lang="tr-TR" dirty="0"/>
          </a:p>
        </p:txBody>
      </p:sp>
      <p:sp>
        <p:nvSpPr>
          <p:cNvPr id="3" name="İçerik Yer Tutucusu 2"/>
          <p:cNvSpPr>
            <a:spLocks noGrp="1"/>
          </p:cNvSpPr>
          <p:nvPr>
            <p:ph idx="1"/>
          </p:nvPr>
        </p:nvSpPr>
        <p:spPr>
          <a:xfrm>
            <a:off x="236483" y="1261241"/>
            <a:ext cx="11698014" cy="5423338"/>
          </a:xfrm>
        </p:spPr>
        <p:txBody>
          <a:bodyPr>
            <a:normAutofit fontScale="70000" lnSpcReduction="20000"/>
          </a:bodyPr>
          <a:lstStyle/>
          <a:p>
            <a:endParaRPr lang="tr-TR" dirty="0"/>
          </a:p>
          <a:p>
            <a:r>
              <a:rPr lang="tr-TR" dirty="0">
                <a:solidFill>
                  <a:srgbClr val="7030A0"/>
                </a:solidFill>
              </a:rPr>
              <a:t>İlgili öğrencinin sınıf/şube rehber öğretmeni, etkinliği gerçekleştiren öğrencinin </a:t>
            </a:r>
            <a:r>
              <a:rPr lang="tr-TR" b="1" dirty="0">
                <a:solidFill>
                  <a:srgbClr val="7030A0"/>
                </a:solidFill>
              </a:rPr>
              <a:t>“Etkinlik Düzeyini” </a:t>
            </a:r>
            <a:r>
              <a:rPr lang="tr-TR" dirty="0">
                <a:solidFill>
                  <a:srgbClr val="7030A0"/>
                </a:solidFill>
              </a:rPr>
              <a:t>açılır listeden seçer. </a:t>
            </a:r>
          </a:p>
          <a:p>
            <a:endParaRPr lang="tr-TR" dirty="0"/>
          </a:p>
          <a:p>
            <a:r>
              <a:rPr lang="tr-TR" dirty="0">
                <a:solidFill>
                  <a:srgbClr val="00B0F0"/>
                </a:solidFill>
              </a:rPr>
              <a:t>Öğrencinin etkinlik düzeyi derece değil ise sınıf/şube rehber öğretmeni, ilgili alanların tümünün bilgi girişini yaptıktan sonra ekranın sol üst köşesinde bulunan </a:t>
            </a:r>
            <a:r>
              <a:rPr lang="tr-TR" b="1" dirty="0">
                <a:solidFill>
                  <a:srgbClr val="00B0F0"/>
                </a:solidFill>
              </a:rPr>
              <a:t>“Kaydet” </a:t>
            </a:r>
            <a:r>
              <a:rPr lang="tr-TR" dirty="0">
                <a:solidFill>
                  <a:srgbClr val="00B0F0"/>
                </a:solidFill>
              </a:rPr>
              <a:t>butonuna basarak sosyal etkinlik girişini tamamlamış olur. </a:t>
            </a:r>
          </a:p>
          <a:p>
            <a:endParaRPr lang="tr-TR" dirty="0">
              <a:solidFill>
                <a:srgbClr val="00B0F0"/>
              </a:solidFill>
            </a:endParaRPr>
          </a:p>
          <a:p>
            <a:r>
              <a:rPr lang="tr-TR" dirty="0">
                <a:solidFill>
                  <a:srgbClr val="00B050"/>
                </a:solidFill>
              </a:rPr>
              <a:t>İlgili öğrencinin sınıf/şube rehber öğretmeni, etkinliği gerçekleştiren öğrencinin </a:t>
            </a:r>
            <a:r>
              <a:rPr lang="tr-TR" b="1" dirty="0">
                <a:solidFill>
                  <a:srgbClr val="00B050"/>
                </a:solidFill>
              </a:rPr>
              <a:t>etkinlik düzeyini derece seçmiş ise, “Başarı Derecesi” </a:t>
            </a:r>
            <a:r>
              <a:rPr lang="tr-TR" dirty="0">
                <a:solidFill>
                  <a:srgbClr val="00B050"/>
                </a:solidFill>
              </a:rPr>
              <a:t>alanında açılır listeden öğrencinin derece sıralamasını seçer. </a:t>
            </a:r>
            <a:endParaRPr lang="tr-TR" dirty="0" smtClean="0">
              <a:solidFill>
                <a:srgbClr val="00B050"/>
              </a:solidFill>
            </a:endParaRPr>
          </a:p>
          <a:p>
            <a:pPr marL="0" indent="0">
              <a:buNone/>
            </a:pPr>
            <a:endParaRPr lang="tr-TR" dirty="0">
              <a:solidFill>
                <a:srgbClr val="00B050"/>
              </a:solidFill>
            </a:endParaRPr>
          </a:p>
          <a:p>
            <a:r>
              <a:rPr lang="tr-TR" b="1" dirty="0" smtClean="0"/>
              <a:t> </a:t>
            </a:r>
            <a:r>
              <a:rPr lang="tr-TR" dirty="0">
                <a:solidFill>
                  <a:srgbClr val="002060"/>
                </a:solidFill>
              </a:rPr>
              <a:t>İlgili öğrencinin sınıf/şube rehber öğretmeni, öğrenci bilgi girişi bölümünde öğrencinin almış olduğu dereceye ait daha önce dijital ortamda taranmış belgeyi Sosyal Etkinlik Modülüne </a:t>
            </a:r>
            <a:r>
              <a:rPr lang="tr-TR" b="1" dirty="0">
                <a:solidFill>
                  <a:srgbClr val="002060"/>
                </a:solidFill>
              </a:rPr>
              <a:t>“Dosya Seç” </a:t>
            </a:r>
            <a:r>
              <a:rPr lang="tr-TR" dirty="0">
                <a:solidFill>
                  <a:srgbClr val="002060"/>
                </a:solidFill>
              </a:rPr>
              <a:t>butonuna basarak yükler. </a:t>
            </a:r>
            <a:endParaRPr lang="tr-TR" dirty="0" smtClean="0">
              <a:solidFill>
                <a:srgbClr val="002060"/>
              </a:solidFill>
            </a:endParaRPr>
          </a:p>
          <a:p>
            <a:endParaRPr lang="tr-TR" dirty="0"/>
          </a:p>
          <a:p>
            <a:r>
              <a:rPr lang="tr-TR" dirty="0">
                <a:solidFill>
                  <a:srgbClr val="C00000"/>
                </a:solidFill>
              </a:rPr>
              <a:t>İlgili öğrencinin sınıf/şube rehber öğretmeni, ilgili alanların tümünün bilgi girişini yaptıktan sonra ekranın sol üst köşesinde bulunan </a:t>
            </a:r>
            <a:r>
              <a:rPr lang="tr-TR" b="1" dirty="0">
                <a:solidFill>
                  <a:srgbClr val="C00000"/>
                </a:solidFill>
              </a:rPr>
              <a:t>“Kaydet” </a:t>
            </a:r>
            <a:r>
              <a:rPr lang="tr-TR" dirty="0">
                <a:solidFill>
                  <a:srgbClr val="C00000"/>
                </a:solidFill>
              </a:rPr>
              <a:t>butonuna basarak öğrencinin sosyal etkinlik girişini tamamlamış olur. </a:t>
            </a:r>
          </a:p>
          <a:p>
            <a:endParaRPr lang="tr-TR" dirty="0"/>
          </a:p>
          <a:p>
            <a:endParaRPr lang="tr-TR" dirty="0"/>
          </a:p>
        </p:txBody>
      </p:sp>
    </p:spTree>
    <p:extLst>
      <p:ext uri="{BB962C8B-B14F-4D97-AF65-F5344CB8AC3E}">
        <p14:creationId xmlns:p14="http://schemas.microsoft.com/office/powerpoint/2010/main" xmlns="" val="3659469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SOSYAL ETKİNLİK TAMAMLAMA </a:t>
            </a:r>
            <a:endParaRPr lang="tr-TR" dirty="0">
              <a:solidFill>
                <a:srgbClr val="FF0000"/>
              </a:solidFill>
            </a:endParaRPr>
          </a:p>
        </p:txBody>
      </p:sp>
      <p:sp>
        <p:nvSpPr>
          <p:cNvPr id="3" name="İçerik Yer Tutucusu 2"/>
          <p:cNvSpPr>
            <a:spLocks noGrp="1"/>
          </p:cNvSpPr>
          <p:nvPr>
            <p:ph idx="1"/>
          </p:nvPr>
        </p:nvSpPr>
        <p:spPr>
          <a:xfrm>
            <a:off x="141890" y="1690688"/>
            <a:ext cx="11211910" cy="4486275"/>
          </a:xfrm>
        </p:spPr>
        <p:txBody>
          <a:bodyPr>
            <a:normAutofit fontScale="77500" lnSpcReduction="20000"/>
          </a:bodyPr>
          <a:lstStyle/>
          <a:p>
            <a:r>
              <a:rPr lang="tr-TR" dirty="0">
                <a:solidFill>
                  <a:srgbClr val="00B0F0"/>
                </a:solidFill>
              </a:rPr>
              <a:t>Sosyal etkinlikler kurulu başkanı tarafından okul etkinlikleri ve merkezî etkinlikler kapsamında Sosyal Etkinlik </a:t>
            </a:r>
            <a:r>
              <a:rPr lang="tr-TR" dirty="0" err="1">
                <a:solidFill>
                  <a:srgbClr val="00B0F0"/>
                </a:solidFill>
              </a:rPr>
              <a:t>Modülü’ne</a:t>
            </a:r>
            <a:r>
              <a:rPr lang="tr-TR" dirty="0">
                <a:solidFill>
                  <a:srgbClr val="00B0F0"/>
                </a:solidFill>
              </a:rPr>
              <a:t> işlenen etkinliklerin seçili öğretmenlerce yapıldığının onaylandığı ekrandır. Sosyal Etkinlikler </a:t>
            </a:r>
            <a:r>
              <a:rPr lang="tr-TR" dirty="0" err="1">
                <a:solidFill>
                  <a:srgbClr val="00B0F0"/>
                </a:solidFill>
              </a:rPr>
              <a:t>Modülü’nde</a:t>
            </a:r>
            <a:r>
              <a:rPr lang="tr-TR" dirty="0">
                <a:solidFill>
                  <a:srgbClr val="00B0F0"/>
                </a:solidFill>
              </a:rPr>
              <a:t> etkinliğin tamamlanması için bu ekranda etkinliğin sosyal etkinlikler kurulu başkanı tarafından onaylanması gerekmektedir. </a:t>
            </a:r>
            <a:endParaRPr lang="tr-TR" dirty="0" smtClean="0">
              <a:solidFill>
                <a:srgbClr val="00B0F0"/>
              </a:solidFill>
            </a:endParaRPr>
          </a:p>
          <a:p>
            <a:endParaRPr lang="tr-TR" dirty="0"/>
          </a:p>
          <a:p>
            <a:r>
              <a:rPr lang="tr-TR" dirty="0">
                <a:solidFill>
                  <a:srgbClr val="00B050"/>
                </a:solidFill>
              </a:rPr>
              <a:t>Sosyal etkinlikler kurulu başkanı Sosyal Etkinlik </a:t>
            </a:r>
            <a:r>
              <a:rPr lang="tr-TR" dirty="0" err="1">
                <a:solidFill>
                  <a:srgbClr val="00B050"/>
                </a:solidFill>
              </a:rPr>
              <a:t>Modülü’nde</a:t>
            </a:r>
            <a:r>
              <a:rPr lang="tr-TR" dirty="0">
                <a:solidFill>
                  <a:srgbClr val="00B050"/>
                </a:solidFill>
              </a:rPr>
              <a:t> “Sosyal Etkinlik Tamamlama” sekmesini tıklayarak ekranı açar. </a:t>
            </a:r>
          </a:p>
          <a:p>
            <a:endParaRPr lang="tr-TR" dirty="0">
              <a:solidFill>
                <a:srgbClr val="00B050"/>
              </a:solidFill>
            </a:endParaRPr>
          </a:p>
          <a:p>
            <a:r>
              <a:rPr lang="tr-TR" dirty="0">
                <a:solidFill>
                  <a:srgbClr val="C00000"/>
                </a:solidFill>
              </a:rPr>
              <a:t>Sosyal etkinlikler kurulu başkanı etkinlik bilgilerini(b.1) ve etkinliği düzenleyen öğretmen bilgilerini(b.2) kontrol ederek </a:t>
            </a:r>
            <a:r>
              <a:rPr lang="tr-TR" b="1" dirty="0">
                <a:solidFill>
                  <a:srgbClr val="C00000"/>
                </a:solidFill>
              </a:rPr>
              <a:t>“Etkinlik Onay Durumu” (b.3) </a:t>
            </a:r>
            <a:r>
              <a:rPr lang="tr-TR" dirty="0">
                <a:solidFill>
                  <a:srgbClr val="C00000"/>
                </a:solidFill>
              </a:rPr>
              <a:t>açılır listesinden etkinliği onaylar veya reddeder. </a:t>
            </a:r>
          </a:p>
          <a:p>
            <a:endParaRPr lang="tr-TR" dirty="0"/>
          </a:p>
          <a:p>
            <a:r>
              <a:rPr lang="tr-TR" dirty="0">
                <a:solidFill>
                  <a:srgbClr val="002060"/>
                </a:solidFill>
              </a:rPr>
              <a:t>Sosyal etkinlik kurulu başkanı etkinlik bilgilerinde veya etkinliği düzenleyen öğretmen bilgilerinde hata olduğunu tespit ettiğinde </a:t>
            </a:r>
            <a:r>
              <a:rPr lang="tr-TR" b="1" dirty="0">
                <a:solidFill>
                  <a:srgbClr val="002060"/>
                </a:solidFill>
              </a:rPr>
              <a:t>“Etkinlik Onay Durumu” </a:t>
            </a:r>
            <a:r>
              <a:rPr lang="tr-TR" dirty="0">
                <a:solidFill>
                  <a:srgbClr val="002060"/>
                </a:solidFill>
              </a:rPr>
              <a:t>açılır listesinde etkinliği reddeder ve açılan kutucukta </a:t>
            </a:r>
            <a:r>
              <a:rPr lang="tr-TR" b="1" dirty="0">
                <a:solidFill>
                  <a:srgbClr val="002060"/>
                </a:solidFill>
              </a:rPr>
              <a:t>“Reddedilme Nedenini” </a:t>
            </a:r>
            <a:r>
              <a:rPr lang="tr-TR" dirty="0">
                <a:solidFill>
                  <a:srgbClr val="002060"/>
                </a:solidFill>
              </a:rPr>
              <a:t>yazarak </a:t>
            </a:r>
            <a:r>
              <a:rPr lang="tr-TR" b="1" dirty="0">
                <a:solidFill>
                  <a:srgbClr val="002060"/>
                </a:solidFill>
              </a:rPr>
              <a:t>“Kaydet” </a:t>
            </a:r>
            <a:r>
              <a:rPr lang="tr-TR" dirty="0">
                <a:solidFill>
                  <a:srgbClr val="002060"/>
                </a:solidFill>
              </a:rPr>
              <a:t>butonuna basar. </a:t>
            </a:r>
          </a:p>
          <a:p>
            <a:endParaRPr lang="tr-TR" dirty="0"/>
          </a:p>
        </p:txBody>
      </p:sp>
    </p:spTree>
    <p:extLst>
      <p:ext uri="{BB962C8B-B14F-4D97-AF65-F5344CB8AC3E}">
        <p14:creationId xmlns:p14="http://schemas.microsoft.com/office/powerpoint/2010/main" xmlns="" val="366432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579" y="-281261"/>
            <a:ext cx="10515600" cy="1325563"/>
          </a:xfrm>
        </p:spPr>
        <p:txBody>
          <a:bodyPr>
            <a:normAutofit/>
          </a:bodyPr>
          <a:lstStyle/>
          <a:p>
            <a:pPr algn="ctr"/>
            <a:r>
              <a:rPr lang="tr-TR" b="1" dirty="0">
                <a:solidFill>
                  <a:srgbClr val="FF0000"/>
                </a:solidFill>
              </a:rPr>
              <a:t>GENEL </a:t>
            </a:r>
            <a:r>
              <a:rPr lang="tr-TR" b="1" dirty="0" smtClean="0">
                <a:solidFill>
                  <a:srgbClr val="FF0000"/>
                </a:solidFill>
              </a:rPr>
              <a:t>AÇIKLAMALAR-3</a:t>
            </a:r>
            <a:endParaRPr lang="tr-TR" b="1" dirty="0">
              <a:solidFill>
                <a:srgbClr val="FF0000"/>
              </a:solidFill>
            </a:endParaRPr>
          </a:p>
        </p:txBody>
      </p:sp>
      <p:sp>
        <p:nvSpPr>
          <p:cNvPr id="3" name="İçerik Yer Tutucusu 2"/>
          <p:cNvSpPr>
            <a:spLocks noGrp="1"/>
          </p:cNvSpPr>
          <p:nvPr>
            <p:ph idx="1"/>
          </p:nvPr>
        </p:nvSpPr>
        <p:spPr>
          <a:xfrm>
            <a:off x="207579" y="693683"/>
            <a:ext cx="11146221" cy="5483280"/>
          </a:xfrm>
        </p:spPr>
        <p:txBody>
          <a:bodyPr>
            <a:normAutofit fontScale="92500"/>
          </a:bodyPr>
          <a:lstStyle/>
          <a:p>
            <a:endParaRPr lang="tr-TR" dirty="0"/>
          </a:p>
          <a:p>
            <a:r>
              <a:rPr lang="tr-TR" dirty="0">
                <a:solidFill>
                  <a:srgbClr val="002060"/>
                </a:solidFill>
              </a:rPr>
              <a:t>Öğrencilerin okul içinde derece alabilmeleri için ilgili etkinlik kapsamının en az ilçe genelinde olması gerekmektedir. Okul tarafından düzenlenen yarışmalarda derece alma, ürün ortaya koyma veya performans gösterme olarak değerlendirilecektir. </a:t>
            </a:r>
            <a:endParaRPr lang="tr-TR" dirty="0" smtClean="0">
              <a:solidFill>
                <a:srgbClr val="002060"/>
              </a:solidFill>
            </a:endParaRPr>
          </a:p>
          <a:p>
            <a:endParaRPr lang="tr-TR" dirty="0">
              <a:solidFill>
                <a:srgbClr val="002060"/>
              </a:solidFill>
            </a:endParaRPr>
          </a:p>
          <a:p>
            <a:r>
              <a:rPr lang="tr-TR" dirty="0" smtClean="0">
                <a:solidFill>
                  <a:srgbClr val="00B050"/>
                </a:solidFill>
              </a:rPr>
              <a:t>Derece </a:t>
            </a:r>
            <a:r>
              <a:rPr lang="tr-TR" dirty="0">
                <a:solidFill>
                  <a:srgbClr val="00B050"/>
                </a:solidFill>
              </a:rPr>
              <a:t>alan öğrencilerin derecelerini gösteren resmî belge, Sosyal Etkinlik Modülüne dijital olarak </a:t>
            </a:r>
            <a:r>
              <a:rPr lang="tr-TR" dirty="0" err="1">
                <a:solidFill>
                  <a:srgbClr val="00B050"/>
                </a:solidFill>
              </a:rPr>
              <a:t>jpeg</a:t>
            </a:r>
            <a:r>
              <a:rPr lang="tr-TR" dirty="0">
                <a:solidFill>
                  <a:srgbClr val="00B050"/>
                </a:solidFill>
              </a:rPr>
              <a:t> formatında 1MB’ı geçmeyecek boyutta yüklenir. </a:t>
            </a:r>
            <a:endParaRPr lang="tr-TR" dirty="0" smtClean="0">
              <a:solidFill>
                <a:srgbClr val="00B050"/>
              </a:solidFill>
            </a:endParaRPr>
          </a:p>
          <a:p>
            <a:endParaRPr lang="tr-TR" dirty="0">
              <a:solidFill>
                <a:srgbClr val="00B050"/>
              </a:solidFill>
            </a:endParaRPr>
          </a:p>
          <a:p>
            <a:r>
              <a:rPr lang="tr-TR" dirty="0" smtClean="0">
                <a:solidFill>
                  <a:schemeClr val="accent2">
                    <a:lumMod val="50000"/>
                  </a:schemeClr>
                </a:solidFill>
              </a:rPr>
              <a:t>Sosyal </a:t>
            </a:r>
            <a:r>
              <a:rPr lang="tr-TR" dirty="0">
                <a:solidFill>
                  <a:schemeClr val="accent2">
                    <a:lumMod val="50000"/>
                  </a:schemeClr>
                </a:solidFill>
              </a:rPr>
              <a:t>etkinlik girişleri, ilgili eğitim-öğretim yılını kapsayacak olup ilgili ders yılında yapılacaktır. İlgili eğitim öğretim yılında başlayıp yaz tatilinde tamamlanan etkinlikler, yeni ders yılında öğrencinin etkinliği gerçekleştirdiği okul tarafından Sosyal Etkinlik Modülüne işlenecektir. </a:t>
            </a:r>
          </a:p>
          <a:p>
            <a:endParaRPr lang="tr-TR" dirty="0"/>
          </a:p>
        </p:txBody>
      </p:sp>
    </p:spTree>
    <p:extLst>
      <p:ext uri="{BB962C8B-B14F-4D97-AF65-F5344CB8AC3E}">
        <p14:creationId xmlns:p14="http://schemas.microsoft.com/office/powerpoint/2010/main" xmlns="" val="272104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2531" y="-186668"/>
            <a:ext cx="10515600" cy="1325563"/>
          </a:xfrm>
        </p:spPr>
        <p:txBody>
          <a:bodyPr>
            <a:normAutofit/>
          </a:bodyPr>
          <a:lstStyle/>
          <a:p>
            <a:pPr algn="ctr"/>
            <a:r>
              <a:rPr lang="tr-TR" b="1" dirty="0">
                <a:solidFill>
                  <a:srgbClr val="FF0000"/>
                </a:solidFill>
              </a:rPr>
              <a:t>GENEL </a:t>
            </a:r>
            <a:r>
              <a:rPr lang="tr-TR" b="1" dirty="0" smtClean="0">
                <a:solidFill>
                  <a:srgbClr val="FF0000"/>
                </a:solidFill>
              </a:rPr>
              <a:t>AÇIKLAMALAR-4</a:t>
            </a:r>
            <a:endParaRPr lang="tr-TR" dirty="0"/>
          </a:p>
        </p:txBody>
      </p:sp>
      <p:sp>
        <p:nvSpPr>
          <p:cNvPr id="3" name="İçerik Yer Tutucusu 2"/>
          <p:cNvSpPr>
            <a:spLocks noGrp="1"/>
          </p:cNvSpPr>
          <p:nvPr>
            <p:ph idx="1"/>
          </p:nvPr>
        </p:nvSpPr>
        <p:spPr>
          <a:xfrm>
            <a:off x="236483" y="804041"/>
            <a:ext cx="11117317" cy="5372922"/>
          </a:xfrm>
        </p:spPr>
        <p:txBody>
          <a:bodyPr>
            <a:normAutofit fontScale="92500"/>
          </a:bodyPr>
          <a:lstStyle/>
          <a:p>
            <a:r>
              <a:rPr lang="tr-TR" dirty="0" smtClean="0">
                <a:solidFill>
                  <a:srgbClr val="00B050"/>
                </a:solidFill>
              </a:rPr>
              <a:t>Öğrencilerin </a:t>
            </a:r>
            <a:r>
              <a:rPr lang="tr-TR" dirty="0">
                <a:solidFill>
                  <a:srgbClr val="00B050"/>
                </a:solidFill>
              </a:rPr>
              <a:t>sosyal etkinlik girişlerinin öğrenim gördüğü okulu tarafından yapılması esastır. Bu doğrultuda nakil giden öğrencilerin okuldan ayrılmadan önce sosyal etkinlik girişlerinin tamamlanması gerekmektedir. Sosyal etkinliği tamamlanmış ancak etkinlik bilgileri modüle işlenmeden nakil gitmiş öğrencilerin sosyal etkinlik girişleri velinin talebi üzerine etkinliği gerçekleştirdiği okulda sosyal etkinlik kurulunun uygun görmesi ve okul müdürünün onayı ile sosyal etkinlik kurulu başkanı(okul müdürü ya da ilgili müdür yardımcısı) tarafından Sosyal Etkinlik Modülüne işlenir. Nakil gidilen okul, öğrencilerin ayrıldığı okulda gerçekleştirdiği sosyal etkinlikleri modüle işleyemez. </a:t>
            </a:r>
            <a:endParaRPr lang="tr-TR" dirty="0" smtClean="0">
              <a:solidFill>
                <a:srgbClr val="00B050"/>
              </a:solidFill>
            </a:endParaRPr>
          </a:p>
          <a:p>
            <a:endParaRPr lang="tr-TR" dirty="0">
              <a:solidFill>
                <a:srgbClr val="00B050"/>
              </a:solidFill>
            </a:endParaRPr>
          </a:p>
          <a:p>
            <a:r>
              <a:rPr lang="tr-TR" dirty="0" smtClean="0">
                <a:solidFill>
                  <a:srgbClr val="0070C0"/>
                </a:solidFill>
              </a:rPr>
              <a:t>Okul </a:t>
            </a:r>
            <a:r>
              <a:rPr lang="tr-TR" dirty="0">
                <a:solidFill>
                  <a:srgbClr val="0070C0"/>
                </a:solidFill>
              </a:rPr>
              <a:t>müdürlüğü tarafından sosyal etkinlikler kapsamında öğrencilerin bilimsel, kültürel, sanatsal, sportif etkinlikler ile toplum hizmeti çalışmalarının okulun resmî internet sitesinde haberi yapılarak haberde etkinlik görsellerine de yer verilmesi sağlanacaktır. </a:t>
            </a:r>
          </a:p>
          <a:p>
            <a:endParaRPr lang="tr-TR" dirty="0"/>
          </a:p>
        </p:txBody>
      </p:sp>
    </p:spTree>
    <p:extLst>
      <p:ext uri="{BB962C8B-B14F-4D97-AF65-F5344CB8AC3E}">
        <p14:creationId xmlns:p14="http://schemas.microsoft.com/office/powerpoint/2010/main" xmlns="" val="374901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365125"/>
            <a:ext cx="11601450" cy="1325563"/>
          </a:xfrm>
        </p:spPr>
        <p:txBody>
          <a:bodyPr>
            <a:normAutofit fontScale="90000"/>
          </a:bodyPr>
          <a:lstStyle/>
          <a:p>
            <a:r>
              <a:rPr lang="tr-TR" dirty="0"/>
              <a:t/>
            </a:r>
            <a:br>
              <a:rPr lang="tr-TR" dirty="0"/>
            </a:br>
            <a:r>
              <a:rPr lang="tr-TR" b="1" dirty="0">
                <a:solidFill>
                  <a:srgbClr val="FF0000"/>
                </a:solidFill>
              </a:rPr>
              <a:t>Sosyal etkinlik türlerine göre sorumlu öğretmen dağılımları şu şekildedir: </a:t>
            </a:r>
            <a:br>
              <a:rPr lang="tr-TR" b="1" dirty="0">
                <a:solidFill>
                  <a:srgbClr val="FF0000"/>
                </a:solidFill>
              </a:rPr>
            </a:br>
            <a:endParaRPr lang="tr-TR"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66900" y="1825624"/>
            <a:ext cx="8801100" cy="4841875"/>
          </a:xfrm>
        </p:spPr>
      </p:pic>
    </p:spTree>
    <p:extLst>
      <p:ext uri="{BB962C8B-B14F-4D97-AF65-F5344CB8AC3E}">
        <p14:creationId xmlns:p14="http://schemas.microsoft.com/office/powerpoint/2010/main" xmlns="" val="265955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6000" b="1" dirty="0" smtClean="0">
                <a:solidFill>
                  <a:srgbClr val="FF0000"/>
                </a:solidFill>
              </a:rPr>
              <a:t>Neden?</a:t>
            </a:r>
            <a:endParaRPr lang="tr-TR" sz="6000" b="1" dirty="0">
              <a:solidFill>
                <a:srgbClr val="FF0000"/>
              </a:solidFill>
            </a:endParaRPr>
          </a:p>
        </p:txBody>
      </p:sp>
      <p:sp>
        <p:nvSpPr>
          <p:cNvPr id="3" name="İçerik Yer Tutucusu 2"/>
          <p:cNvSpPr>
            <a:spLocks noGrp="1"/>
          </p:cNvSpPr>
          <p:nvPr>
            <p:ph idx="1"/>
          </p:nvPr>
        </p:nvSpPr>
        <p:spPr>
          <a:xfrm>
            <a:off x="-126124" y="2617075"/>
            <a:ext cx="12192000" cy="5644055"/>
          </a:xfrm>
        </p:spPr>
        <p:txBody>
          <a:bodyPr>
            <a:normAutofit/>
          </a:bodyPr>
          <a:lstStyle/>
          <a:p>
            <a:r>
              <a:rPr lang="tr-TR" sz="3600" dirty="0" smtClean="0">
                <a:solidFill>
                  <a:srgbClr val="00B0F0"/>
                </a:solidFill>
              </a:rPr>
              <a:t>Öğrencilerin </a:t>
            </a:r>
            <a:r>
              <a:rPr lang="tr-TR" sz="3600" dirty="0">
                <a:solidFill>
                  <a:srgbClr val="00B0F0"/>
                </a:solidFill>
              </a:rPr>
              <a:t>millî, manevî, ahlaki, insanî ve kültürel değerleri kazanmasına yönelik bilimsel, sosyal, kültürel, sanatsal ve sportif etkinlikler ile toplum hizmeti çalışmalarını </a:t>
            </a:r>
            <a:r>
              <a:rPr lang="tr-TR" sz="3600" b="1" i="1" u="sng" dirty="0">
                <a:solidFill>
                  <a:srgbClr val="00B0F0"/>
                </a:solidFill>
              </a:rPr>
              <a:t>kayıt altına almak </a:t>
            </a:r>
            <a:r>
              <a:rPr lang="tr-TR" sz="3600" b="1" i="1" dirty="0" smtClean="0">
                <a:solidFill>
                  <a:srgbClr val="00B0F0"/>
                </a:solidFill>
              </a:rPr>
              <a:t>için </a:t>
            </a:r>
            <a:r>
              <a:rPr lang="tr-TR" sz="3600" dirty="0" smtClean="0">
                <a:solidFill>
                  <a:srgbClr val="00B0F0"/>
                </a:solidFill>
              </a:rPr>
              <a:t>e-Okul </a:t>
            </a:r>
            <a:r>
              <a:rPr lang="tr-TR" sz="3600" dirty="0">
                <a:solidFill>
                  <a:srgbClr val="00B0F0"/>
                </a:solidFill>
              </a:rPr>
              <a:t>Yönetim Bilgi Sistemi içerisinde Sosyal Etkinlik Modülü oluşturulmuştur. </a:t>
            </a:r>
          </a:p>
        </p:txBody>
      </p:sp>
    </p:spTree>
    <p:extLst>
      <p:ext uri="{BB962C8B-B14F-4D97-AF65-F5344CB8AC3E}">
        <p14:creationId xmlns:p14="http://schemas.microsoft.com/office/powerpoint/2010/main" xmlns="" val="13726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4529" y="804041"/>
            <a:ext cx="11314299" cy="5235887"/>
          </a:xfrm>
        </p:spPr>
      </p:pic>
    </p:spTree>
    <p:extLst>
      <p:ext uri="{BB962C8B-B14F-4D97-AF65-F5344CB8AC3E}">
        <p14:creationId xmlns:p14="http://schemas.microsoft.com/office/powerpoint/2010/main" xmlns="" val="550448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900" b="1" dirty="0" smtClean="0">
                <a:solidFill>
                  <a:srgbClr val="FF0000"/>
                </a:solidFill>
              </a:rPr>
              <a:t>A. OKUL ETKİNLİKLERİ </a:t>
            </a:r>
            <a:r>
              <a:rPr lang="tr-TR" dirty="0" smtClean="0"/>
              <a:t/>
            </a:r>
            <a:br>
              <a:rPr lang="tr-TR" dirty="0" smtClean="0"/>
            </a:br>
            <a:endParaRPr lang="tr-TR" dirty="0"/>
          </a:p>
        </p:txBody>
      </p:sp>
      <p:sp>
        <p:nvSpPr>
          <p:cNvPr id="3" name="İçerik Yer Tutucusu 2"/>
          <p:cNvSpPr>
            <a:spLocks noGrp="1"/>
          </p:cNvSpPr>
          <p:nvPr>
            <p:ph idx="1"/>
          </p:nvPr>
        </p:nvSpPr>
        <p:spPr/>
        <p:txBody>
          <a:bodyPr/>
          <a:lstStyle/>
          <a:p>
            <a:r>
              <a:rPr lang="tr-TR" dirty="0" smtClean="0"/>
              <a:t>Öğrencilerin </a:t>
            </a:r>
            <a:r>
              <a:rPr lang="tr-TR" dirty="0"/>
              <a:t>bilimsel, kültürel, sanatsal, sportif alanlar ve toplum hizmeti çalışmalarında okul içi ve okul dışı etkinliklerde bulunmalarını sağlamak amacıyla en az bir danışman öğretmen rehberliğinde oluşturulan </a:t>
            </a:r>
            <a:r>
              <a:rPr lang="tr-TR" b="1" dirty="0">
                <a:solidFill>
                  <a:srgbClr val="00B0F0"/>
                </a:solidFill>
              </a:rPr>
              <a:t>öğrenci kulübünde gerçekleştirdikleri etkinliklerdir. </a:t>
            </a:r>
            <a:endParaRPr lang="tr-TR" b="1" dirty="0" smtClean="0">
              <a:solidFill>
                <a:srgbClr val="00B0F0"/>
              </a:solidFill>
            </a:endParaRPr>
          </a:p>
          <a:p>
            <a:endParaRPr lang="tr-TR" b="1" dirty="0">
              <a:solidFill>
                <a:srgbClr val="00B0F0"/>
              </a:solidFill>
            </a:endParaRPr>
          </a:p>
          <a:p>
            <a:r>
              <a:rPr lang="tr-TR" dirty="0"/>
              <a:t>Bu etkinlikler, </a:t>
            </a:r>
            <a:r>
              <a:rPr lang="tr-TR" dirty="0">
                <a:solidFill>
                  <a:srgbClr val="00B050"/>
                </a:solidFill>
              </a:rPr>
              <a:t>öğrenci kulüpleri tarafından önceden planlanmış sosyal etkinlikler ve toplum hizmeti çalışmalarını kapsar ve </a:t>
            </a:r>
            <a:r>
              <a:rPr lang="tr-TR" dirty="0">
                <a:solidFill>
                  <a:srgbClr val="C00000"/>
                </a:solidFill>
              </a:rPr>
              <a:t>kulüp danışman öğretmeni tarafından Sosyal Etkinlik Modülüne Okul Etkinlikleri kapsamında işlenir. </a:t>
            </a:r>
          </a:p>
        </p:txBody>
      </p:sp>
    </p:spTree>
    <p:extLst>
      <p:ext uri="{BB962C8B-B14F-4D97-AF65-F5344CB8AC3E}">
        <p14:creationId xmlns:p14="http://schemas.microsoft.com/office/powerpoint/2010/main" xmlns="" val="3521578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2827</Words>
  <Application>Microsoft Office PowerPoint</Application>
  <PresentationFormat>Özel</PresentationFormat>
  <Paragraphs>332</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Office Teması</vt:lpstr>
      <vt:lpstr>  e-OKUL YÖNETİM BİLGİ SİSTEMİ   SOSYAL ETKİNLİK MODÜLÜ   TANITIM SUNUSU</vt:lpstr>
      <vt:lpstr>GENEL AÇIKLAMALAR-1</vt:lpstr>
      <vt:lpstr>GENEL AÇIKLAMALAR-2</vt:lpstr>
      <vt:lpstr>GENEL AÇIKLAMALAR-3</vt:lpstr>
      <vt:lpstr>GENEL AÇIKLAMALAR-4</vt:lpstr>
      <vt:lpstr> Sosyal etkinlik türlerine göre sorumlu öğretmen dağılımları şu şekildedir:  </vt:lpstr>
      <vt:lpstr>Neden?</vt:lpstr>
      <vt:lpstr>Slayt 8</vt:lpstr>
      <vt:lpstr>A. OKUL ETKİNLİKLERİ  </vt:lpstr>
      <vt:lpstr>B. MERKEZÎ ETKİNLİKLER  </vt:lpstr>
      <vt:lpstr>C. OKUL DIŞI BİREYSEL ETKİNLİKLER  </vt:lpstr>
      <vt:lpstr>Sosyal Etkinlik Bilgilendirme Formu</vt:lpstr>
      <vt:lpstr>Sosyal etkinlik alanları;</vt:lpstr>
      <vt:lpstr>Slayt 14</vt:lpstr>
      <vt:lpstr>Slayt 15</vt:lpstr>
      <vt:lpstr>Slayt 16</vt:lpstr>
      <vt:lpstr>Sosyal Etkinlik Modülü’nde Yer Alan  Bilimsel Etkinlik Kategorileri</vt:lpstr>
      <vt:lpstr>Sosyal Etkinlik Modülü’nde Yer Alan  Kültürel Etkinlik Kategorileri</vt:lpstr>
      <vt:lpstr>Sosyal Etkinlik Modülü’nde Yer Alan  Sanatsal Etkinlik Kategorileri</vt:lpstr>
      <vt:lpstr>Sosyal Etkinlik Modülü’nde Yer Alan  Sportif Etkinlik Kategorileri</vt:lpstr>
      <vt:lpstr>Slayt 21</vt:lpstr>
      <vt:lpstr>Slayt 22</vt:lpstr>
      <vt:lpstr>Sosyal Etkinlik Modülü’nde Yer Alan  Toplum Hizmeti Çalışmaları Kategorileri</vt:lpstr>
      <vt:lpstr>Slayt 24</vt:lpstr>
      <vt:lpstr>Slayt 25</vt:lpstr>
      <vt:lpstr>SOSYAL ETKİNLİKLER KURULU BAŞKANININ YAPACAĞI İŞLEMLER</vt:lpstr>
      <vt:lpstr>SINIF ŞUBE VEYA REHBER ÖĞRETMENİ TARAFINDAN YAPILACAK İŞLEMLER </vt:lpstr>
      <vt:lpstr>Kulüp Danışman Öğretmeninin Yapacağı İşlemler-1</vt:lpstr>
      <vt:lpstr>Kulüp Danışman Öğretmeninin Yapacağı İşlemler-2</vt:lpstr>
      <vt:lpstr>Kulüp Danışman Öğretmeninin Yapacağı İşlemler-3</vt:lpstr>
      <vt:lpstr>Merkezi Etkinlikler Girişi-1</vt:lpstr>
      <vt:lpstr>Merkezi Etkinlikler Girişi-2</vt:lpstr>
      <vt:lpstr>OKUL DIŞI ETKİNLİK GİRİŞİ-1</vt:lpstr>
      <vt:lpstr>OKUL DIŞI ETKİNLİK GİRİŞİ-2</vt:lpstr>
      <vt:lpstr>OKUL DIŞI ETKİNLİK GİRİŞİ-3</vt:lpstr>
      <vt:lpstr>SOSYAL ETKİNLİK TAMAMLAMA </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e-OKUL YÖNETİM BİLGİ SİSTEMİ   SOSYAL ETKİNLİK MODÜLÜ   TANITIM SUNUSU</dc:title>
  <dc:creator>pc2</dc:creator>
  <cp:lastModifiedBy>Hp</cp:lastModifiedBy>
  <cp:revision>38</cp:revision>
  <dcterms:created xsi:type="dcterms:W3CDTF">2019-04-05T12:46:01Z</dcterms:created>
  <dcterms:modified xsi:type="dcterms:W3CDTF">2019-05-15T07:16:52Z</dcterms:modified>
</cp:coreProperties>
</file>